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80" r:id="rId2"/>
    <p:sldMasterId id="2147483717" r:id="rId3"/>
  </p:sldMasterIdLst>
  <p:notesMasterIdLst>
    <p:notesMasterId r:id="rId74"/>
  </p:notesMasterIdLst>
  <p:handoutMasterIdLst>
    <p:handoutMasterId r:id="rId75"/>
  </p:handoutMasterIdLst>
  <p:sldIdLst>
    <p:sldId id="281" r:id="rId4"/>
    <p:sldId id="314" r:id="rId5"/>
    <p:sldId id="316" r:id="rId6"/>
    <p:sldId id="317" r:id="rId7"/>
    <p:sldId id="318" r:id="rId8"/>
    <p:sldId id="319" r:id="rId9"/>
    <p:sldId id="320" r:id="rId10"/>
    <p:sldId id="321" r:id="rId11"/>
    <p:sldId id="322" r:id="rId12"/>
    <p:sldId id="323" r:id="rId13"/>
    <p:sldId id="324" r:id="rId14"/>
    <p:sldId id="325" r:id="rId15"/>
    <p:sldId id="326" r:id="rId16"/>
    <p:sldId id="327" r:id="rId17"/>
    <p:sldId id="328" r:id="rId18"/>
    <p:sldId id="329" r:id="rId19"/>
    <p:sldId id="330" r:id="rId20"/>
    <p:sldId id="331" r:id="rId21"/>
    <p:sldId id="332" r:id="rId22"/>
    <p:sldId id="333" r:id="rId23"/>
    <p:sldId id="395" r:id="rId24"/>
    <p:sldId id="403" r:id="rId25"/>
    <p:sldId id="276" r:id="rId26"/>
    <p:sldId id="396" r:id="rId27"/>
    <p:sldId id="366" r:id="rId28"/>
    <p:sldId id="397" r:id="rId29"/>
    <p:sldId id="388" r:id="rId30"/>
    <p:sldId id="398" r:id="rId31"/>
    <p:sldId id="389" r:id="rId32"/>
    <p:sldId id="390" r:id="rId33"/>
    <p:sldId id="404" r:id="rId34"/>
    <p:sldId id="405" r:id="rId35"/>
    <p:sldId id="313" r:id="rId36"/>
    <p:sldId id="335" r:id="rId37"/>
    <p:sldId id="334" r:id="rId38"/>
    <p:sldId id="315" r:id="rId39"/>
    <p:sldId id="336" r:id="rId40"/>
    <p:sldId id="339" r:id="rId41"/>
    <p:sldId id="338" r:id="rId42"/>
    <p:sldId id="337" r:id="rId43"/>
    <p:sldId id="340" r:id="rId44"/>
    <p:sldId id="341" r:id="rId45"/>
    <p:sldId id="352" r:id="rId46"/>
    <p:sldId id="353" r:id="rId47"/>
    <p:sldId id="342" r:id="rId48"/>
    <p:sldId id="343" r:id="rId49"/>
    <p:sldId id="344" r:id="rId50"/>
    <p:sldId id="345" r:id="rId51"/>
    <p:sldId id="346" r:id="rId52"/>
    <p:sldId id="347" r:id="rId53"/>
    <p:sldId id="348" r:id="rId54"/>
    <p:sldId id="349" r:id="rId55"/>
    <p:sldId id="402" r:id="rId56"/>
    <p:sldId id="351" r:id="rId57"/>
    <p:sldId id="401" r:id="rId58"/>
    <p:sldId id="355" r:id="rId59"/>
    <p:sldId id="358" r:id="rId60"/>
    <p:sldId id="359" r:id="rId61"/>
    <p:sldId id="360" r:id="rId62"/>
    <p:sldId id="361" r:id="rId63"/>
    <p:sldId id="362" r:id="rId64"/>
    <p:sldId id="363" r:id="rId65"/>
    <p:sldId id="400" r:id="rId66"/>
    <p:sldId id="365" r:id="rId67"/>
    <p:sldId id="376" r:id="rId68"/>
    <p:sldId id="377" r:id="rId69"/>
    <p:sldId id="391" r:id="rId70"/>
    <p:sldId id="392" r:id="rId71"/>
    <p:sldId id="393" r:id="rId72"/>
    <p:sldId id="394" r:id="rId73"/>
  </p:sldIdLst>
  <p:sldSz cx="9144000" cy="6858000" type="screen4x3"/>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ole Cards" id="{0CCE0B1F-B3CB-4005-9A99-A307338672C5}">
          <p14:sldIdLst>
            <p14:sldId id="281"/>
            <p14:sldId id="314"/>
            <p14:sldId id="316"/>
            <p14:sldId id="317"/>
            <p14:sldId id="318"/>
            <p14:sldId id="319"/>
            <p14:sldId id="320"/>
            <p14:sldId id="321"/>
            <p14:sldId id="322"/>
            <p14:sldId id="323"/>
            <p14:sldId id="324"/>
            <p14:sldId id="325"/>
            <p14:sldId id="326"/>
            <p14:sldId id="327"/>
            <p14:sldId id="328"/>
            <p14:sldId id="329"/>
            <p14:sldId id="330"/>
            <p14:sldId id="331"/>
            <p14:sldId id="332"/>
            <p14:sldId id="333"/>
          </p14:sldIdLst>
        </p14:section>
        <p14:section name="City Card" id="{A8BF009C-BA34-4BA1-8ECB-2E9AA85DF0CE}">
          <p14:sldIdLst>
            <p14:sldId id="395"/>
            <p14:sldId id="403"/>
          </p14:sldIdLst>
        </p14:section>
        <p14:section name="Scenario Cards" id="{95F897AE-A2FC-4447-8ECE-E9DCA0DD4E38}">
          <p14:sldIdLst>
            <p14:sldId id="276"/>
            <p14:sldId id="396"/>
            <p14:sldId id="366"/>
            <p14:sldId id="397"/>
            <p14:sldId id="388"/>
            <p14:sldId id="398"/>
          </p14:sldIdLst>
        </p14:section>
        <p14:section name="Budget Cards" id="{BAD5A265-F1F4-45FE-8A81-D9D98CD8870F}">
          <p14:sldIdLst>
            <p14:sldId id="389"/>
            <p14:sldId id="390"/>
            <p14:sldId id="404"/>
            <p14:sldId id="405"/>
          </p14:sldIdLst>
        </p14:section>
        <p14:section name="Asset Cards" id="{473BCCDB-93FD-4CFA-8970-387FC9518D74}">
          <p14:sldIdLst>
            <p14:sldId id="313"/>
            <p14:sldId id="335"/>
            <p14:sldId id="334"/>
            <p14:sldId id="315"/>
            <p14:sldId id="336"/>
            <p14:sldId id="339"/>
            <p14:sldId id="338"/>
            <p14:sldId id="337"/>
            <p14:sldId id="340"/>
            <p14:sldId id="341"/>
            <p14:sldId id="352"/>
            <p14:sldId id="353"/>
            <p14:sldId id="342"/>
            <p14:sldId id="343"/>
            <p14:sldId id="344"/>
            <p14:sldId id="345"/>
            <p14:sldId id="346"/>
            <p14:sldId id="347"/>
            <p14:sldId id="348"/>
            <p14:sldId id="349"/>
            <p14:sldId id="402"/>
            <p14:sldId id="351"/>
            <p14:sldId id="401"/>
            <p14:sldId id="355"/>
            <p14:sldId id="358"/>
            <p14:sldId id="359"/>
            <p14:sldId id="360"/>
            <p14:sldId id="361"/>
            <p14:sldId id="362"/>
            <p14:sldId id="363"/>
            <p14:sldId id="400"/>
            <p14:sldId id="365"/>
            <p14:sldId id="376"/>
            <p14:sldId id="377"/>
            <p14:sldId id="391"/>
            <p14:sldId id="392"/>
            <p14:sldId id="393"/>
            <p14:sldId id="394"/>
          </p14:sldIdLst>
        </p14:section>
      </p14:sectionLst>
    </p:ext>
    <p:ext uri="{EFAFB233-063F-42B5-8137-9DF3F51BA10A}">
      <p15:sldGuideLst xmlns:p15="http://schemas.microsoft.com/office/powerpoint/2012/main" xmlns="">
        <p15:guide id="1" orient="horz" pos="1008">
          <p15:clr>
            <a:srgbClr val="A4A3A4"/>
          </p15:clr>
        </p15:guide>
        <p15:guide id="2" pos="2880">
          <p15:clr>
            <a:srgbClr val="A4A3A4"/>
          </p15:clr>
        </p15:guide>
      </p15:sldGuideLst>
    </p:ext>
    <p:ext uri="{2D200454-40CA-4A62-9FC3-DE9A4176ACB9}">
      <p15:notesGuideLst xmlns:p15="http://schemas.microsoft.com/office/powerpoint/2012/main" xmlns="">
        <p15:guide id="1" orient="horz" pos="2304">
          <p15:clr>
            <a:srgbClr val="A4A3A4"/>
          </p15:clr>
        </p15:guide>
        <p15:guide id="2" pos="302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nham-Carter, Claire" initials="BC" lastIdx="75" clrIdx="0"/>
  <p:cmAuthor id="1" name="Still, Claire" initials="SC" lastIdx="33" clrIdx="1"/>
  <p:cmAuthor id="2" name="D'Souza, Shereen" initials="DS" lastIdx="1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B744"/>
    <a:srgbClr val="55AEB0"/>
    <a:srgbClr val="292D78"/>
    <a:srgbClr val="FF9900"/>
    <a:srgbClr val="0432FF"/>
    <a:srgbClr val="FAC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40" autoAdjust="0"/>
    <p:restoredTop sz="88929" autoAdjust="0"/>
  </p:normalViewPr>
  <p:slideViewPr>
    <p:cSldViewPr>
      <p:cViewPr>
        <p:scale>
          <a:sx n="80" d="100"/>
          <a:sy n="80" d="100"/>
        </p:scale>
        <p:origin x="-1574" y="-144"/>
      </p:cViewPr>
      <p:guideLst>
        <p:guide orient="horz" pos="1008"/>
        <p:guide pos="2880"/>
      </p:guideLst>
    </p:cSldViewPr>
  </p:slideViewPr>
  <p:outlineViewPr>
    <p:cViewPr>
      <p:scale>
        <a:sx n="33" d="100"/>
        <a:sy n="33" d="100"/>
      </p:scale>
      <p:origin x="0" y="18966"/>
    </p:cViewPr>
  </p:outlineViewPr>
  <p:notesTextViewPr>
    <p:cViewPr>
      <p:scale>
        <a:sx n="1" d="1"/>
        <a:sy n="1" d="1"/>
      </p:scale>
      <p:origin x="0" y="0"/>
    </p:cViewPr>
  </p:notesTextViewPr>
  <p:sorterViewPr>
    <p:cViewPr>
      <p:scale>
        <a:sx n="120" d="100"/>
        <a:sy n="120" d="100"/>
      </p:scale>
      <p:origin x="0" y="0"/>
    </p:cViewPr>
  </p:sorterViewPr>
  <p:notesViewPr>
    <p:cSldViewPr>
      <p:cViewPr varScale="1">
        <p:scale>
          <a:sx n="107" d="100"/>
          <a:sy n="107" d="100"/>
        </p:scale>
        <p:origin x="-2370" y="-84"/>
      </p:cViewPr>
      <p:guideLst>
        <p:guide orient="horz" pos="2304"/>
        <p:guide pos="302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commentAuthors" Target="commentAuthor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57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sz="quarter" idx="1"/>
          </p:nvPr>
        </p:nvSpPr>
        <p:spPr>
          <a:xfrm>
            <a:off x="5438458" y="0"/>
            <a:ext cx="4160520" cy="365760"/>
          </a:xfrm>
          <a:prstGeom prst="rect">
            <a:avLst/>
          </a:prstGeom>
        </p:spPr>
        <p:txBody>
          <a:bodyPr vert="horz" lIns="96661" tIns="48331" rIns="96661" bIns="48331" rtlCol="0"/>
          <a:lstStyle>
            <a:lvl1pPr algn="r">
              <a:defRPr sz="1300"/>
            </a:lvl1pPr>
          </a:lstStyle>
          <a:p>
            <a:endParaRPr lang="en-US" dirty="0"/>
          </a:p>
        </p:txBody>
      </p:sp>
      <p:sp>
        <p:nvSpPr>
          <p:cNvPr id="4" name="Footer Placeholder 3"/>
          <p:cNvSpPr>
            <a:spLocks noGrp="1"/>
          </p:cNvSpPr>
          <p:nvPr>
            <p:ph type="ftr" sz="quarter" idx="2"/>
          </p:nvPr>
        </p:nvSpPr>
        <p:spPr>
          <a:xfrm>
            <a:off x="0" y="6948171"/>
            <a:ext cx="4160520" cy="365760"/>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p:cNvSpPr>
            <a:spLocks noGrp="1"/>
          </p:cNvSpPr>
          <p:nvPr>
            <p:ph type="sldNum" sz="quarter" idx="3"/>
          </p:nvPr>
        </p:nvSpPr>
        <p:spPr>
          <a:xfrm>
            <a:off x="5438458" y="6948171"/>
            <a:ext cx="4160520" cy="365760"/>
          </a:xfrm>
          <a:prstGeom prst="rect">
            <a:avLst/>
          </a:prstGeom>
        </p:spPr>
        <p:txBody>
          <a:bodyPr vert="horz" lIns="96661" tIns="48331" rIns="96661" bIns="48331" rtlCol="0" anchor="b"/>
          <a:lstStyle>
            <a:lvl1pPr algn="r">
              <a:defRPr sz="1300"/>
            </a:lvl1pPr>
          </a:lstStyle>
          <a:p>
            <a:endParaRPr lang="en-US" dirty="0"/>
          </a:p>
        </p:txBody>
      </p:sp>
    </p:spTree>
    <p:extLst>
      <p:ext uri="{BB962C8B-B14F-4D97-AF65-F5344CB8AC3E}">
        <p14:creationId xmlns:p14="http://schemas.microsoft.com/office/powerpoint/2010/main" val="12121303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838" cy="3651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438775" y="0"/>
            <a:ext cx="4160838" cy="365125"/>
          </a:xfrm>
          <a:prstGeom prst="rect">
            <a:avLst/>
          </a:prstGeom>
        </p:spPr>
        <p:txBody>
          <a:bodyPr vert="horz" lIns="91440" tIns="45720" rIns="91440" bIns="45720" rtlCol="0"/>
          <a:lstStyle>
            <a:lvl1pPr algn="r">
              <a:defRPr sz="1200"/>
            </a:lvl1pPr>
          </a:lstStyle>
          <a:p>
            <a:fld id="{76A1D87E-C31D-41BE-9370-D6B0AE87D6BF}" type="datetimeFigureOut">
              <a:rPr lang="en-US" smtClean="0"/>
              <a:t>11/13/2018</a:t>
            </a:fld>
            <a:endParaRPr lang="en-US" dirty="0"/>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60438" y="3475038"/>
            <a:ext cx="7680325" cy="32908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948488"/>
            <a:ext cx="4160838" cy="3651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438775" y="6948488"/>
            <a:ext cx="4160838" cy="365125"/>
          </a:xfrm>
          <a:prstGeom prst="rect">
            <a:avLst/>
          </a:prstGeom>
        </p:spPr>
        <p:txBody>
          <a:bodyPr vert="horz" lIns="91440" tIns="45720" rIns="91440" bIns="45720" rtlCol="0" anchor="b"/>
          <a:lstStyle>
            <a:lvl1pPr algn="r">
              <a:defRPr sz="1200"/>
            </a:lvl1pPr>
          </a:lstStyle>
          <a:p>
            <a:fld id="{3B8C5A23-38E9-4FCC-AC18-AA6FDF992322}" type="slidenum">
              <a:rPr lang="en-US" smtClean="0"/>
              <a:t>‹#›</a:t>
            </a:fld>
            <a:endParaRPr lang="en-US" dirty="0"/>
          </a:p>
        </p:txBody>
      </p:sp>
    </p:spTree>
    <p:extLst>
      <p:ext uri="{BB962C8B-B14F-4D97-AF65-F5344CB8AC3E}">
        <p14:creationId xmlns:p14="http://schemas.microsoft.com/office/powerpoint/2010/main" val="1907966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1</a:t>
            </a:fld>
            <a:endParaRPr lang="en-US" dirty="0"/>
          </a:p>
        </p:txBody>
      </p:sp>
    </p:spTree>
    <p:extLst>
      <p:ext uri="{BB962C8B-B14F-4D97-AF65-F5344CB8AC3E}">
        <p14:creationId xmlns:p14="http://schemas.microsoft.com/office/powerpoint/2010/main" val="24536353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Still need icons from Matthew</a:t>
            </a:r>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33</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35</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37</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39</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41</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43</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45</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47</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49</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51</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3</a:t>
            </a:fld>
            <a:endParaRPr lang="en-US" dirty="0"/>
          </a:p>
        </p:txBody>
      </p:sp>
    </p:spTree>
    <p:extLst>
      <p:ext uri="{BB962C8B-B14F-4D97-AF65-F5344CB8AC3E}">
        <p14:creationId xmlns:p14="http://schemas.microsoft.com/office/powerpoint/2010/main" val="3693571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53</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55</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57</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59</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61</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63</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65</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67</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69</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23</a:t>
            </a:fld>
            <a:endParaRPr lang="es-ES" dirty="0"/>
          </a:p>
        </p:txBody>
      </p:sp>
    </p:spTree>
    <p:extLst>
      <p:ext uri="{BB962C8B-B14F-4D97-AF65-F5344CB8AC3E}">
        <p14:creationId xmlns:p14="http://schemas.microsoft.com/office/powerpoint/2010/main" val="2668866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25</a:t>
            </a:fld>
            <a:endParaRPr lang="es-ES" dirty="0"/>
          </a:p>
        </p:txBody>
      </p:sp>
    </p:spTree>
    <p:extLst>
      <p:ext uri="{BB962C8B-B14F-4D97-AF65-F5344CB8AC3E}">
        <p14:creationId xmlns:p14="http://schemas.microsoft.com/office/powerpoint/2010/main" val="2668866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Need to check the descriptions in red against Matthew’s latest.</a:t>
            </a:r>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27</a:t>
            </a:fld>
            <a:endParaRPr lang="es-ES" dirty="0"/>
          </a:p>
        </p:txBody>
      </p:sp>
    </p:spTree>
    <p:extLst>
      <p:ext uri="{BB962C8B-B14F-4D97-AF65-F5344CB8AC3E}">
        <p14:creationId xmlns:p14="http://schemas.microsoft.com/office/powerpoint/2010/main" val="2668866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29</a:t>
            </a:fld>
            <a:endParaRPr lang="es-ES" dirty="0"/>
          </a:p>
        </p:txBody>
      </p:sp>
    </p:spTree>
    <p:extLst>
      <p:ext uri="{BB962C8B-B14F-4D97-AF65-F5344CB8AC3E}">
        <p14:creationId xmlns:p14="http://schemas.microsoft.com/office/powerpoint/2010/main" val="65308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30</a:t>
            </a:fld>
            <a:endParaRPr lang="es-ES" dirty="0"/>
          </a:p>
        </p:txBody>
      </p:sp>
    </p:spTree>
    <p:extLst>
      <p:ext uri="{BB962C8B-B14F-4D97-AF65-F5344CB8AC3E}">
        <p14:creationId xmlns:p14="http://schemas.microsoft.com/office/powerpoint/2010/main" val="65308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31</a:t>
            </a:fld>
            <a:endParaRPr lang="es-ES" dirty="0"/>
          </a:p>
        </p:txBody>
      </p:sp>
    </p:spTree>
    <p:extLst>
      <p:ext uri="{BB962C8B-B14F-4D97-AF65-F5344CB8AC3E}">
        <p14:creationId xmlns:p14="http://schemas.microsoft.com/office/powerpoint/2010/main" val="65308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32</a:t>
            </a:fld>
            <a:endParaRPr lang="es-ES" dirty="0"/>
          </a:p>
        </p:txBody>
      </p:sp>
    </p:spTree>
    <p:extLst>
      <p:ext uri="{BB962C8B-B14F-4D97-AF65-F5344CB8AC3E}">
        <p14:creationId xmlns:p14="http://schemas.microsoft.com/office/powerpoint/2010/main" val="653088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76723"/>
          <a:stretch/>
        </p:blipFill>
        <p:spPr>
          <a:xfrm>
            <a:off x="0" y="0"/>
            <a:ext cx="9144000" cy="1596324"/>
          </a:xfrm>
          <a:prstGeom prst="rect">
            <a:avLst/>
          </a:prstGeom>
        </p:spPr>
      </p:pic>
      <p:sp>
        <p:nvSpPr>
          <p:cNvPr id="2" name="Title 1"/>
          <p:cNvSpPr>
            <a:spLocks noGrp="1"/>
          </p:cNvSpPr>
          <p:nvPr>
            <p:ph type="title"/>
          </p:nvPr>
        </p:nvSpPr>
        <p:spPr/>
        <p:txBody>
          <a:bodyPr/>
          <a:lstStyle>
            <a:lvl1pPr>
              <a:defRPr b="1">
                <a:solidFill>
                  <a:schemeClr val="bg1"/>
                </a:solidFill>
              </a:defRPr>
            </a:lvl1pPr>
          </a:lstStyle>
          <a:p>
            <a:r>
              <a:rPr kumimoji="0" lang="en-US" dirty="0"/>
              <a:t>Click to edit Master title style</a:t>
            </a:r>
          </a:p>
        </p:txBody>
      </p:sp>
      <p:sp>
        <p:nvSpPr>
          <p:cNvPr id="9" name="Text Placeholder 8"/>
          <p:cNvSpPr>
            <a:spLocks noGrp="1"/>
          </p:cNvSpPr>
          <p:nvPr>
            <p:ph type="body" sz="quarter" idx="10"/>
          </p:nvPr>
        </p:nvSpPr>
        <p:spPr>
          <a:xfrm>
            <a:off x="381000" y="3200400"/>
            <a:ext cx="8305800" cy="2971800"/>
          </a:xfrm>
        </p:spPr>
        <p:txBody>
          <a:bodyPr/>
          <a:lstStyle>
            <a:lvl1pPr>
              <a:spcBef>
                <a:spcPts val="0"/>
              </a:spcBef>
              <a:defRPr/>
            </a:lvl1pPr>
          </a:lstStyle>
          <a:p>
            <a:pPr lvl="0"/>
            <a:r>
              <a:rPr lang="en-US" dirty="0"/>
              <a:t>Click to edit Master text styles</a:t>
            </a:r>
          </a:p>
        </p:txBody>
      </p:sp>
      <p:sp>
        <p:nvSpPr>
          <p:cNvPr id="11" name="Text Placeholder 10"/>
          <p:cNvSpPr>
            <a:spLocks noGrp="1"/>
          </p:cNvSpPr>
          <p:nvPr>
            <p:ph type="body" sz="quarter" idx="11"/>
          </p:nvPr>
        </p:nvSpPr>
        <p:spPr>
          <a:xfrm>
            <a:off x="381000" y="1752600"/>
            <a:ext cx="8305800" cy="1219200"/>
          </a:xfrm>
        </p:spPr>
        <p:txBody>
          <a:bodyPr>
            <a:normAutofit/>
          </a:bodyPr>
          <a:lstStyle>
            <a:lvl1pPr>
              <a:spcBef>
                <a:spcPts val="0"/>
              </a:spcBef>
              <a:defRPr sz="2400" b="1"/>
            </a:lvl1pPr>
          </a:lstStyle>
          <a:p>
            <a:pPr lvl="0"/>
            <a:r>
              <a:rPr lang="en-US" dirty="0"/>
              <a:t>Click to edit Master text styles</a:t>
            </a:r>
          </a:p>
        </p:txBody>
      </p:sp>
    </p:spTree>
    <p:extLst>
      <p:ext uri="{BB962C8B-B14F-4D97-AF65-F5344CB8AC3E}">
        <p14:creationId xmlns:p14="http://schemas.microsoft.com/office/powerpoint/2010/main" val="2744436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498612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40583852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401267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455735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6902683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7439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138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656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19725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1356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Tree>
    <p:extLst>
      <p:ext uri="{BB962C8B-B14F-4D97-AF65-F5344CB8AC3E}">
        <p14:creationId xmlns:p14="http://schemas.microsoft.com/office/powerpoint/2010/main" val="19765003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42700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0982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247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0228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793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85931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1811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70387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3524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315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667"/>
          <a:stretch/>
        </p:blipFill>
        <p:spPr>
          <a:xfrm>
            <a:off x="0" y="0"/>
            <a:ext cx="9144000" cy="16002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a:t>Budget</a:t>
            </a:r>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5613682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4890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2603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05341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7489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613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7428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973159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0817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4604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425" b="-3092"/>
          <a:stretch/>
        </p:blipFill>
        <p:spPr>
          <a:xfrm>
            <a:off x="0" y="0"/>
            <a:ext cx="9144000" cy="18288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a:t>Asset Condition Cards</a:t>
            </a:r>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1714167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667"/>
          <a:stretch/>
        </p:blipFill>
        <p:spPr>
          <a:xfrm>
            <a:off x="0" y="0"/>
            <a:ext cx="9144000" cy="16002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a:t>Budget</a:t>
            </a:r>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19181681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2202146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91954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582821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652893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0343893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3200897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4806243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4549847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177027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862215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43815444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4213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912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8127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776859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52994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8476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9299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1503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059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875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89936137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5786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7185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0400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320912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66459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491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0705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541616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342158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347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9603914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1627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1898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78525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362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715852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991922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slideLayout" Target="../slideLayouts/slideLayout29.xml"/><Relationship Id="rId3" Type="http://schemas.openxmlformats.org/officeDocument/2006/relationships/slideLayout" Target="../slideLayouts/slideLayout6.xml"/><Relationship Id="rId21" Type="http://schemas.openxmlformats.org/officeDocument/2006/relationships/slideLayout" Target="../slideLayouts/slideLayout24.xml"/><Relationship Id="rId34" Type="http://schemas.openxmlformats.org/officeDocument/2006/relationships/slideLayout" Target="../slideLayouts/slideLayout37.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33" Type="http://schemas.openxmlformats.org/officeDocument/2006/relationships/slideLayout" Target="../slideLayouts/slideLayout36.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29" Type="http://schemas.openxmlformats.org/officeDocument/2006/relationships/slideLayout" Target="../slideLayouts/slideLayout3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32" Type="http://schemas.openxmlformats.org/officeDocument/2006/relationships/slideLayout" Target="../slideLayouts/slideLayout35.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28" Type="http://schemas.openxmlformats.org/officeDocument/2006/relationships/slideLayout" Target="../slideLayouts/slideLayout31.xml"/><Relationship Id="rId36" Type="http://schemas.openxmlformats.org/officeDocument/2006/relationships/theme" Target="../theme/theme2.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31" Type="http://schemas.openxmlformats.org/officeDocument/2006/relationships/slideLayout" Target="../slideLayouts/slideLayout34.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 Id="rId27" Type="http://schemas.openxmlformats.org/officeDocument/2006/relationships/slideLayout" Target="../slideLayouts/slideLayout30.xml"/><Relationship Id="rId30" Type="http://schemas.openxmlformats.org/officeDocument/2006/relationships/slideLayout" Target="../slideLayouts/slideLayout33.xml"/><Relationship Id="rId35"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26" Type="http://schemas.openxmlformats.org/officeDocument/2006/relationships/slideLayout" Target="../slideLayouts/slideLayout64.xml"/><Relationship Id="rId3" Type="http://schemas.openxmlformats.org/officeDocument/2006/relationships/slideLayout" Target="../slideLayouts/slideLayout41.xml"/><Relationship Id="rId21" Type="http://schemas.openxmlformats.org/officeDocument/2006/relationships/slideLayout" Target="../slideLayouts/slideLayout59.xml"/><Relationship Id="rId34" Type="http://schemas.openxmlformats.org/officeDocument/2006/relationships/slideLayout" Target="../slideLayouts/slideLayout72.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5" Type="http://schemas.openxmlformats.org/officeDocument/2006/relationships/slideLayout" Target="../slideLayouts/slideLayout63.xml"/><Relationship Id="rId33" Type="http://schemas.openxmlformats.org/officeDocument/2006/relationships/slideLayout" Target="../slideLayouts/slideLayout71.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29" Type="http://schemas.openxmlformats.org/officeDocument/2006/relationships/slideLayout" Target="../slideLayouts/slideLayout67.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24" Type="http://schemas.openxmlformats.org/officeDocument/2006/relationships/slideLayout" Target="../slideLayouts/slideLayout62.xml"/><Relationship Id="rId32" Type="http://schemas.openxmlformats.org/officeDocument/2006/relationships/slideLayout" Target="../slideLayouts/slideLayout70.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28" Type="http://schemas.openxmlformats.org/officeDocument/2006/relationships/slideLayout" Target="../slideLayouts/slideLayout66.xml"/><Relationship Id="rId36" Type="http://schemas.openxmlformats.org/officeDocument/2006/relationships/theme" Target="../theme/theme3.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31" Type="http://schemas.openxmlformats.org/officeDocument/2006/relationships/slideLayout" Target="../slideLayouts/slideLayout69.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 Id="rId27" Type="http://schemas.openxmlformats.org/officeDocument/2006/relationships/slideLayout" Target="../slideLayouts/slideLayout65.xml"/><Relationship Id="rId30" Type="http://schemas.openxmlformats.org/officeDocument/2006/relationships/slideLayout" Target="../slideLayouts/slideLayout68.xml"/><Relationship Id="rId35"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dirty="0"/>
              <a:t>Click to edit Master title style</a:t>
            </a:r>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dirty="0"/>
              <a:t>Click to edit Master text styles</a:t>
            </a:r>
          </a:p>
        </p:txBody>
      </p:sp>
    </p:spTree>
    <p:extLst>
      <p:ext uri="{BB962C8B-B14F-4D97-AF65-F5344CB8AC3E}">
        <p14:creationId xmlns:p14="http://schemas.microsoft.com/office/powerpoint/2010/main" val="9369025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716" r:id="rId3"/>
  </p:sldLayoutIdLst>
  <p:txStyles>
    <p:titleStyle>
      <a:lvl1pPr algn="l" rtl="0" eaLnBrk="1" latinLnBrk="0" hangingPunct="1">
        <a:spcBef>
          <a:spcPct val="0"/>
        </a:spcBef>
        <a:buNone/>
        <a:defRPr kumimoji="0" sz="2800" kern="1200">
          <a:solidFill>
            <a:schemeClr val="tx1"/>
          </a:solidFill>
          <a:latin typeface="Arial" panose="020B0604020202020204" pitchFamily="34" charset="0"/>
          <a:ea typeface="+mj-ea"/>
          <a:cs typeface="Arial" panose="020B0604020202020204" pitchFamily="34" charset="0"/>
        </a:defRPr>
      </a:lvl1pPr>
    </p:titleStyle>
    <p:body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E6287-A4FC-4D22-9A11-17F16D113FB3}" type="datetimeFigureOut">
              <a:rPr lang="en-US" smtClean="0"/>
              <a:t>11/13/2018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81892-7226-4BAC-9B20-CB66F6D367A6}" type="slidenum">
              <a:rPr lang="en-US" smtClean="0"/>
              <a:t>‹#›</a:t>
            </a:fld>
            <a:endParaRPr lang="en-US" dirty="0"/>
          </a:p>
        </p:txBody>
      </p:sp>
    </p:spTree>
    <p:extLst>
      <p:ext uri="{BB962C8B-B14F-4D97-AF65-F5344CB8AC3E}">
        <p14:creationId xmlns:p14="http://schemas.microsoft.com/office/powerpoint/2010/main" val="352530092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712" r:id="rId32"/>
    <p:sldLayoutId id="2147483713" r:id="rId33"/>
    <p:sldLayoutId id="2147483714" r:id="rId34"/>
    <p:sldLayoutId id="2147483715" r:id="rId3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E6287-A4FC-4D22-9A11-17F16D113FB3}" type="datetimeFigureOut">
              <a:rPr lang="en-US" smtClean="0"/>
              <a:t>11/13/2018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81892-7226-4BAC-9B20-CB66F6D367A6}" type="slidenum">
              <a:rPr lang="en-US" smtClean="0"/>
              <a:t>‹#›</a:t>
            </a:fld>
            <a:endParaRPr lang="en-US" dirty="0"/>
          </a:p>
        </p:txBody>
      </p:sp>
    </p:spTree>
    <p:extLst>
      <p:ext uri="{BB962C8B-B14F-4D97-AF65-F5344CB8AC3E}">
        <p14:creationId xmlns:p14="http://schemas.microsoft.com/office/powerpoint/2010/main" val="1333406765"/>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8" r:id="rId21"/>
    <p:sldLayoutId id="2147483739" r:id="rId22"/>
    <p:sldLayoutId id="2147483740" r:id="rId23"/>
    <p:sldLayoutId id="2147483741" r:id="rId24"/>
    <p:sldLayoutId id="2147483742" r:id="rId25"/>
    <p:sldLayoutId id="2147483743" r:id="rId26"/>
    <p:sldLayoutId id="2147483744" r:id="rId27"/>
    <p:sldLayoutId id="2147483745" r:id="rId28"/>
    <p:sldLayoutId id="2147483746" r:id="rId29"/>
    <p:sldLayoutId id="2147483747" r:id="rId30"/>
    <p:sldLayoutId id="2147483748" r:id="rId31"/>
    <p:sldLayoutId id="2147483749" r:id="rId32"/>
    <p:sldLayoutId id="2147483750" r:id="rId33"/>
    <p:sldLayoutId id="2147483751" r:id="rId34"/>
    <p:sldLayoutId id="2147483752" r:id="rId3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700"/>
            <a:ext cx="9169400"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622300" y="1752600"/>
            <a:ext cx="7924800" cy="5029200"/>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a:t>
            </a:r>
            <a:r>
              <a:rPr lang="en-US" dirty="0" smtClean="0">
                <a:solidFill>
                  <a:srgbClr val="292D78"/>
                </a:solidFill>
              </a:rPr>
              <a:t>Muggytown </a:t>
            </a:r>
            <a:r>
              <a:rPr lang="en-US" dirty="0">
                <a:solidFill>
                  <a:srgbClr val="292D78"/>
                </a:solidFill>
              </a:rPr>
              <a:t>public health department. Your </a:t>
            </a:r>
            <a:r>
              <a:rPr lang="en-US" dirty="0" smtClean="0">
                <a:solidFill>
                  <a:srgbClr val="292D78"/>
                </a:solidFill>
              </a:rPr>
              <a:t>charge is protecting </a:t>
            </a:r>
            <a:r>
              <a:rPr lang="en-US" dirty="0">
                <a:solidFill>
                  <a:srgbClr val="292D78"/>
                </a:solidFill>
              </a:rPr>
              <a:t>the city’s public health, </a:t>
            </a:r>
            <a:r>
              <a:rPr lang="en-US" dirty="0" smtClean="0">
                <a:solidFill>
                  <a:srgbClr val="292D78"/>
                </a:solidFill>
              </a:rPr>
              <a:t>community health education, and </a:t>
            </a:r>
            <a:r>
              <a:rPr lang="en-US" dirty="0">
                <a:solidFill>
                  <a:srgbClr val="292D78"/>
                </a:solidFill>
              </a:rPr>
              <a:t>ensuring equitable distribution of health </a:t>
            </a:r>
            <a:r>
              <a:rPr lang="en-US" dirty="0" smtClean="0">
                <a:solidFill>
                  <a:srgbClr val="292D78"/>
                </a:solidFill>
              </a:rPr>
              <a:t>services. You are responsible for air quality monitoring and the alert system. </a:t>
            </a:r>
          </a:p>
          <a:p>
            <a:pPr>
              <a:spcBef>
                <a:spcPts val="0"/>
              </a:spcBef>
              <a:spcAft>
                <a:spcPts val="1200"/>
              </a:spcAft>
            </a:pPr>
            <a:r>
              <a:rPr lang="en-US" dirty="0" smtClean="0">
                <a:solidFill>
                  <a:srgbClr val="292D78"/>
                </a:solidFill>
              </a:rPr>
              <a:t>You </a:t>
            </a:r>
            <a:r>
              <a:rPr lang="en-US" dirty="0">
                <a:solidFill>
                  <a:srgbClr val="292D78"/>
                </a:solidFill>
              </a:rPr>
              <a:t>are </a:t>
            </a:r>
            <a:r>
              <a:rPr lang="en-US" dirty="0" smtClean="0">
                <a:solidFill>
                  <a:srgbClr val="292D78"/>
                </a:solidFill>
              </a:rPr>
              <a:t>on </a:t>
            </a:r>
            <a:r>
              <a:rPr lang="en-US" dirty="0">
                <a:solidFill>
                  <a:srgbClr val="292D78"/>
                </a:solidFill>
              </a:rPr>
              <a:t>the </a:t>
            </a:r>
            <a:r>
              <a:rPr lang="en-US" dirty="0" smtClean="0">
                <a:solidFill>
                  <a:srgbClr val="292D78"/>
                </a:solidFill>
              </a:rPr>
              <a:t>City Park </a:t>
            </a:r>
            <a:r>
              <a:rPr lang="en-US" dirty="0">
                <a:solidFill>
                  <a:srgbClr val="292D78"/>
                </a:solidFill>
              </a:rPr>
              <a:t>Board and </a:t>
            </a:r>
            <a:r>
              <a:rPr lang="en-US" dirty="0" smtClean="0">
                <a:solidFill>
                  <a:srgbClr val="292D78"/>
                </a:solidFill>
              </a:rPr>
              <a:t>like to </a:t>
            </a:r>
            <a:r>
              <a:rPr lang="en-US" dirty="0">
                <a:solidFill>
                  <a:srgbClr val="292D78"/>
                </a:solidFill>
              </a:rPr>
              <a:t>spend </a:t>
            </a:r>
            <a:r>
              <a:rPr lang="en-US" dirty="0" smtClean="0">
                <a:solidFill>
                  <a:srgbClr val="292D78"/>
                </a:solidFill>
              </a:rPr>
              <a:t>weekends </a:t>
            </a:r>
            <a:r>
              <a:rPr lang="en-US" dirty="0">
                <a:solidFill>
                  <a:srgbClr val="292D78"/>
                </a:solidFill>
              </a:rPr>
              <a:t>there with your family. </a:t>
            </a:r>
            <a:r>
              <a:rPr lang="en-US" dirty="0" smtClean="0">
                <a:solidFill>
                  <a:srgbClr val="292D78"/>
                </a:solidFill>
              </a:rPr>
              <a:t>You live in the Riverwalk area.</a:t>
            </a:r>
          </a:p>
          <a:p>
            <a:pPr>
              <a:spcBef>
                <a:spcPts val="0"/>
              </a:spcBef>
              <a:spcAft>
                <a:spcPts val="100"/>
              </a:spcAft>
            </a:pPr>
            <a:r>
              <a:rPr lang="en-US" b="1" dirty="0">
                <a:solidFill>
                  <a:srgbClr val="292D78"/>
                </a:solidFill>
              </a:rPr>
              <a:t>Goals: </a:t>
            </a:r>
            <a:endParaRPr lang="en-US" b="1"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Protect </a:t>
            </a:r>
            <a:r>
              <a:rPr lang="en-US" dirty="0">
                <a:solidFill>
                  <a:srgbClr val="292D78"/>
                </a:solidFill>
              </a:rPr>
              <a:t>resident's public health and avoid heat-related casualties, especially among </a:t>
            </a:r>
            <a:r>
              <a:rPr lang="en-US" dirty="0" smtClean="0">
                <a:solidFill>
                  <a:srgbClr val="292D78"/>
                </a:solidFill>
              </a:rPr>
              <a:t>vulnerable populations</a:t>
            </a:r>
          </a:p>
          <a:p>
            <a:pPr marL="342900" indent="-342900">
              <a:spcBef>
                <a:spcPts val="0"/>
              </a:spcBef>
              <a:spcAft>
                <a:spcPts val="100"/>
              </a:spcAft>
              <a:buFont typeface="Arial" panose="020B0604020202020204" pitchFamily="34" charset="0"/>
              <a:buChar char="•"/>
            </a:pPr>
            <a:r>
              <a:rPr lang="en-US" dirty="0" smtClean="0">
                <a:solidFill>
                  <a:srgbClr val="292D78"/>
                </a:solidFill>
              </a:rPr>
              <a:t>Educate </a:t>
            </a:r>
            <a:r>
              <a:rPr lang="en-US" dirty="0">
                <a:solidFill>
                  <a:srgbClr val="292D78"/>
                </a:solidFill>
              </a:rPr>
              <a:t>the community to make healthy decisions under heat stress or in emergency flooding </a:t>
            </a:r>
            <a:r>
              <a:rPr lang="en-US" dirty="0" smtClean="0">
                <a:solidFill>
                  <a:srgbClr val="292D78"/>
                </a:solidFill>
              </a:rPr>
              <a:t>situations</a:t>
            </a:r>
          </a:p>
          <a:p>
            <a:pPr marL="342900" indent="-342900">
              <a:spcBef>
                <a:spcPts val="0"/>
              </a:spcBef>
              <a:spcAft>
                <a:spcPts val="100"/>
              </a:spcAft>
              <a:buFont typeface="Arial" panose="020B0604020202020204" pitchFamily="34" charset="0"/>
              <a:buChar char="•"/>
            </a:pPr>
            <a:r>
              <a:rPr lang="en-US" dirty="0" smtClean="0">
                <a:solidFill>
                  <a:srgbClr val="292D78"/>
                </a:solidFill>
              </a:rPr>
              <a:t>Prepare </a:t>
            </a:r>
            <a:r>
              <a:rPr lang="en-US" dirty="0">
                <a:solidFill>
                  <a:srgbClr val="292D78"/>
                </a:solidFill>
              </a:rPr>
              <a:t>for and mitigate the increased disease, vectors, and pest risk following increased heat and precipitation </a:t>
            </a:r>
            <a:r>
              <a:rPr lang="en-US" dirty="0" smtClean="0">
                <a:solidFill>
                  <a:srgbClr val="292D78"/>
                </a:solidFill>
              </a:rPr>
              <a:t>events</a:t>
            </a:r>
          </a:p>
          <a:p>
            <a:pPr>
              <a:spcBef>
                <a:spcPts val="0"/>
              </a:spcBef>
              <a:spcAft>
                <a:spcPts val="1200"/>
              </a:spcAft>
            </a:pPr>
            <a:endParaRPr lang="en-US" dirty="0">
              <a:solidFill>
                <a:srgbClr val="292D78"/>
              </a:solidFill>
            </a:endParaRPr>
          </a:p>
          <a:p>
            <a:pPr>
              <a:spcBef>
                <a:spcPts val="0"/>
              </a:spcBef>
              <a:spcAft>
                <a:spcPts val="1200"/>
              </a:spcAft>
            </a:pPr>
            <a:endParaRPr lang="en-US" dirty="0">
              <a:solidFill>
                <a:srgbClr val="292D78"/>
              </a:solidFill>
            </a:endParaRPr>
          </a:p>
        </p:txBody>
      </p:sp>
      <p:sp>
        <p:nvSpPr>
          <p:cNvPr id="3" name="TextBox 2"/>
          <p:cNvSpPr txBox="1"/>
          <p:nvPr/>
        </p:nvSpPr>
        <p:spPr>
          <a:xfrm>
            <a:off x="381000" y="304800"/>
            <a:ext cx="6375400" cy="1200329"/>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Public Health </a:t>
            </a:r>
            <a:r>
              <a:rPr lang="en-US" sz="3600" b="1" dirty="0" smtClean="0">
                <a:solidFill>
                  <a:schemeClr val="bg1"/>
                </a:solidFill>
                <a:latin typeface="Arial" panose="020B0604020202020204" pitchFamily="34" charset="0"/>
                <a:cs typeface="Arial" panose="020B0604020202020204" pitchFamily="34" charset="0"/>
              </a:rPr>
              <a:t>Department Representative</a:t>
            </a:r>
            <a:endParaRPr lang="en-US"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6643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(Mayor, </a:t>
            </a:r>
            <a:r>
              <a:rPr lang="en-US" i="1" dirty="0">
                <a:solidFill>
                  <a:srgbClr val="292D78"/>
                </a:solidFill>
              </a:rPr>
              <a:t>cont.)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Businesses</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Rural Area, Burns Estates</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Businesses, Tourism</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42843066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828800"/>
            <a:ext cx="8305800" cy="4575048"/>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interests of the </a:t>
            </a:r>
            <a:r>
              <a:rPr lang="en-US" dirty="0" smtClean="0">
                <a:solidFill>
                  <a:srgbClr val="292D78"/>
                </a:solidFill>
              </a:rPr>
              <a:t>Water and Wastewater Enterprise (WWE). </a:t>
            </a:r>
            <a:r>
              <a:rPr lang="en-US" dirty="0">
                <a:solidFill>
                  <a:srgbClr val="292D78"/>
                </a:solidFill>
              </a:rPr>
              <a:t>It is your role to ensure that the </a:t>
            </a:r>
            <a:r>
              <a:rPr lang="en-US" dirty="0" smtClean="0">
                <a:solidFill>
                  <a:srgbClr val="292D78"/>
                </a:solidFill>
              </a:rPr>
              <a:t>WWE achieves </a:t>
            </a:r>
            <a:r>
              <a:rPr lang="en-US" dirty="0">
                <a:solidFill>
                  <a:srgbClr val="292D78"/>
                </a:solidFill>
              </a:rPr>
              <a:t>long-term sustainability while </a:t>
            </a:r>
            <a:r>
              <a:rPr lang="en-US" dirty="0" smtClean="0">
                <a:solidFill>
                  <a:srgbClr val="292D78"/>
                </a:solidFill>
              </a:rPr>
              <a:t>remaining </a:t>
            </a:r>
            <a:r>
              <a:rPr lang="en-US" dirty="0">
                <a:solidFill>
                  <a:srgbClr val="292D78"/>
                </a:solidFill>
              </a:rPr>
              <a:t>fiscally responsible. You are concerned about combined sewer overflows which have occurred several times in the last few years during heavy rainfall events. </a:t>
            </a:r>
            <a:r>
              <a:rPr lang="en-US" dirty="0" smtClean="0">
                <a:solidFill>
                  <a:srgbClr val="292D78"/>
                </a:solidFill>
              </a:rPr>
              <a:t>This causes raw sewage to enter the local waterways, creating serious health concerns. </a:t>
            </a:r>
            <a:endParaRPr lang="en-US" dirty="0">
              <a:solidFill>
                <a:srgbClr val="292D78"/>
              </a:solidFill>
            </a:endParaRPr>
          </a:p>
          <a:p>
            <a:pPr>
              <a:spcBef>
                <a:spcPts val="0"/>
              </a:spcBef>
              <a:spcAft>
                <a:spcPts val="1200"/>
              </a:spcAft>
            </a:pPr>
            <a:r>
              <a:rPr lang="en-US" dirty="0">
                <a:solidFill>
                  <a:srgbClr val="292D78"/>
                </a:solidFill>
              </a:rPr>
              <a:t>You immigrated to the U.S. from Mexico </a:t>
            </a:r>
            <a:r>
              <a:rPr lang="en-US" dirty="0" smtClean="0">
                <a:solidFill>
                  <a:srgbClr val="292D78"/>
                </a:solidFill>
              </a:rPr>
              <a:t>15 </a:t>
            </a:r>
            <a:r>
              <a:rPr lang="en-US" dirty="0">
                <a:solidFill>
                  <a:srgbClr val="292D78"/>
                </a:solidFill>
              </a:rPr>
              <a:t>years ago. Spanish is your first </a:t>
            </a:r>
            <a:r>
              <a:rPr lang="en-US" dirty="0" smtClean="0">
                <a:solidFill>
                  <a:srgbClr val="292D78"/>
                </a:solidFill>
              </a:rPr>
              <a:t>language. </a:t>
            </a:r>
            <a:r>
              <a:rPr lang="en-US" dirty="0">
                <a:solidFill>
                  <a:srgbClr val="292D78"/>
                </a:solidFill>
              </a:rPr>
              <a:t>You live on the edge of the rural area of the city. </a:t>
            </a:r>
            <a:endParaRPr lang="en-US" dirty="0" smtClean="0">
              <a:solidFill>
                <a:srgbClr val="292D78"/>
              </a:solidFill>
            </a:endParaRPr>
          </a:p>
          <a:p>
            <a:pPr>
              <a:spcBef>
                <a:spcPts val="0"/>
              </a:spcBef>
              <a:spcAft>
                <a:spcPts val="100"/>
              </a:spcAft>
            </a:pPr>
            <a:r>
              <a:rPr lang="en-US" b="1" dirty="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Ensure </a:t>
            </a:r>
            <a:r>
              <a:rPr lang="en-US" dirty="0">
                <a:solidFill>
                  <a:srgbClr val="292D78"/>
                </a:solidFill>
              </a:rPr>
              <a:t>reliability of </a:t>
            </a:r>
            <a:r>
              <a:rPr lang="en-US" dirty="0" smtClean="0">
                <a:solidFill>
                  <a:srgbClr val="292D78"/>
                </a:solidFill>
              </a:rPr>
              <a:t>water and wastewater infrastructure</a:t>
            </a:r>
          </a:p>
          <a:p>
            <a:pPr marL="342900" indent="-342900">
              <a:spcBef>
                <a:spcPts val="0"/>
              </a:spcBef>
              <a:spcAft>
                <a:spcPts val="100"/>
              </a:spcAft>
              <a:buFont typeface="Arial" panose="020B0604020202020204" pitchFamily="34" charset="0"/>
              <a:buChar char="•"/>
            </a:pPr>
            <a:r>
              <a:rPr lang="en-US" dirty="0" smtClean="0">
                <a:solidFill>
                  <a:srgbClr val="292D78"/>
                </a:solidFill>
              </a:rPr>
              <a:t>Avoid </a:t>
            </a:r>
            <a:r>
              <a:rPr lang="en-US" dirty="0">
                <a:solidFill>
                  <a:srgbClr val="292D78"/>
                </a:solidFill>
              </a:rPr>
              <a:t>rate hikes for customers related to increased maintenance </a:t>
            </a:r>
            <a:r>
              <a:rPr lang="en-US" dirty="0" smtClean="0">
                <a:solidFill>
                  <a:srgbClr val="292D78"/>
                </a:solidFill>
              </a:rPr>
              <a:t>costs</a:t>
            </a:r>
            <a:endParaRPr lang="en-US" dirty="0">
              <a:solidFill>
                <a:srgbClr val="292D78"/>
              </a:solidFill>
            </a:endParaRPr>
          </a:p>
        </p:txBody>
      </p:sp>
      <p:sp>
        <p:nvSpPr>
          <p:cNvPr id="6" name="TextBox 5"/>
          <p:cNvSpPr txBox="1"/>
          <p:nvPr/>
        </p:nvSpPr>
        <p:spPr>
          <a:xfrm>
            <a:off x="457201" y="381000"/>
            <a:ext cx="6477000" cy="1200329"/>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Water and Wastewater Treatment Plant Manager</a:t>
            </a:r>
            <a:endParaRPr lang="en-US"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44074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(Water and WWTP Manager,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Wastewater Treatment Plant, Water Treatment Plant</a:t>
            </a:r>
          </a:p>
          <a:p>
            <a:endParaRPr lang="en-US" dirty="0" smtClean="0">
              <a:solidFill>
                <a:srgbClr val="292D78"/>
              </a:solidFill>
            </a:endParaRPr>
          </a:p>
          <a:p>
            <a:r>
              <a:rPr lang="en-US" b="1" dirty="0">
                <a:solidFill>
                  <a:srgbClr val="292D78"/>
                </a:solidFill>
              </a:rPr>
              <a:t>Secondary Concerns: </a:t>
            </a:r>
          </a:p>
          <a:p>
            <a:r>
              <a:rPr lang="en-US" dirty="0" smtClean="0">
                <a:solidFill>
                  <a:srgbClr val="292D78"/>
                </a:solidFill>
              </a:rPr>
              <a:t>Rural Area</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Residents, Businesses, New Americans</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13882126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828800"/>
            <a:ext cx="8229600" cy="4575048"/>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interests of the </a:t>
            </a:r>
            <a:r>
              <a:rPr lang="en-US" dirty="0" smtClean="0">
                <a:solidFill>
                  <a:srgbClr val="292D78"/>
                </a:solidFill>
              </a:rPr>
              <a:t>Burns Estates community in which you reside, along </a:t>
            </a:r>
            <a:r>
              <a:rPr lang="en-US" dirty="0">
                <a:solidFill>
                  <a:srgbClr val="292D78"/>
                </a:solidFill>
              </a:rPr>
              <a:t>the </a:t>
            </a:r>
            <a:r>
              <a:rPr lang="en-US" dirty="0" smtClean="0">
                <a:solidFill>
                  <a:srgbClr val="292D78"/>
                </a:solidFill>
              </a:rPr>
              <a:t>coast of</a:t>
            </a:r>
            <a:r>
              <a:rPr lang="en-US" dirty="0">
                <a:solidFill>
                  <a:srgbClr val="292D78"/>
                </a:solidFill>
              </a:rPr>
              <a:t> Muggytown</a:t>
            </a:r>
            <a:r>
              <a:rPr lang="en-US" dirty="0" smtClean="0">
                <a:solidFill>
                  <a:srgbClr val="292D78"/>
                </a:solidFill>
              </a:rPr>
              <a:t>. </a:t>
            </a:r>
            <a:r>
              <a:rPr lang="en-US" dirty="0">
                <a:solidFill>
                  <a:srgbClr val="292D78"/>
                </a:solidFill>
              </a:rPr>
              <a:t>You are concerned about the health of the </a:t>
            </a:r>
            <a:r>
              <a:rPr lang="en-US" dirty="0" smtClean="0">
                <a:solidFill>
                  <a:srgbClr val="292D78"/>
                </a:solidFill>
              </a:rPr>
              <a:t>waterways and the property value of the Burns Estates homes.</a:t>
            </a:r>
            <a:endParaRPr lang="en-US" dirty="0">
              <a:solidFill>
                <a:srgbClr val="292D78"/>
              </a:solidFill>
            </a:endParaRPr>
          </a:p>
          <a:p>
            <a:pPr>
              <a:spcBef>
                <a:spcPts val="0"/>
              </a:spcBef>
              <a:spcAft>
                <a:spcPts val="1200"/>
              </a:spcAft>
            </a:pPr>
            <a:r>
              <a:rPr lang="en-US" dirty="0">
                <a:solidFill>
                  <a:srgbClr val="292D78"/>
                </a:solidFill>
              </a:rPr>
              <a:t>You are a proud parent of two children and serve on the school board. Your 6 year old attends </a:t>
            </a:r>
            <a:r>
              <a:rPr lang="en-US" dirty="0" smtClean="0">
                <a:solidFill>
                  <a:srgbClr val="292D78"/>
                </a:solidFill>
              </a:rPr>
              <a:t>the School every day </a:t>
            </a:r>
            <a:r>
              <a:rPr lang="en-US" dirty="0">
                <a:solidFill>
                  <a:srgbClr val="292D78"/>
                </a:solidFill>
              </a:rPr>
              <a:t>and your 8 month old goes to the local Daycare. </a:t>
            </a:r>
            <a:r>
              <a:rPr lang="en-US" dirty="0" smtClean="0">
                <a:solidFill>
                  <a:srgbClr val="292D78"/>
                </a:solidFill>
              </a:rPr>
              <a:t>You live in Burns Estates.</a:t>
            </a:r>
          </a:p>
          <a:p>
            <a:pPr>
              <a:spcBef>
                <a:spcPts val="0"/>
              </a:spcBef>
              <a:spcAft>
                <a:spcPts val="100"/>
              </a:spcAft>
            </a:pPr>
            <a:r>
              <a:rPr lang="en-US" b="1" dirty="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Protect the coastline that protects your </a:t>
            </a:r>
            <a:r>
              <a:rPr lang="en-US" dirty="0">
                <a:solidFill>
                  <a:srgbClr val="292D78"/>
                </a:solidFill>
              </a:rPr>
              <a:t>neighborhood from </a:t>
            </a:r>
            <a:r>
              <a:rPr lang="en-US" dirty="0" smtClean="0">
                <a:solidFill>
                  <a:srgbClr val="292D78"/>
                </a:solidFill>
              </a:rPr>
              <a:t>flooding</a:t>
            </a:r>
          </a:p>
          <a:p>
            <a:pPr marL="342900" indent="-342900">
              <a:spcBef>
                <a:spcPts val="0"/>
              </a:spcBef>
              <a:spcAft>
                <a:spcPts val="100"/>
              </a:spcAft>
              <a:buFont typeface="Arial" panose="020B0604020202020204" pitchFamily="34" charset="0"/>
              <a:buChar char="•"/>
            </a:pPr>
            <a:r>
              <a:rPr lang="en-US" dirty="0" smtClean="0">
                <a:solidFill>
                  <a:srgbClr val="292D78"/>
                </a:solidFill>
              </a:rPr>
              <a:t>Encourage </a:t>
            </a:r>
            <a:r>
              <a:rPr lang="en-US" dirty="0">
                <a:solidFill>
                  <a:srgbClr val="292D78"/>
                </a:solidFill>
              </a:rPr>
              <a:t>economic opportunities for </a:t>
            </a:r>
            <a:r>
              <a:rPr lang="en-US" dirty="0" smtClean="0">
                <a:solidFill>
                  <a:srgbClr val="292D78"/>
                </a:solidFill>
              </a:rPr>
              <a:t>your neighborhood </a:t>
            </a:r>
            <a:r>
              <a:rPr lang="en-US" dirty="0">
                <a:solidFill>
                  <a:srgbClr val="292D78"/>
                </a:solidFill>
              </a:rPr>
              <a:t>and surrounding natural </a:t>
            </a:r>
            <a:r>
              <a:rPr lang="en-US" dirty="0" smtClean="0">
                <a:solidFill>
                  <a:srgbClr val="292D78"/>
                </a:solidFill>
              </a:rPr>
              <a:t>areas</a:t>
            </a:r>
            <a:endParaRPr lang="en-US" dirty="0">
              <a:solidFill>
                <a:srgbClr val="292D78"/>
              </a:solidFill>
            </a:endParaRPr>
          </a:p>
        </p:txBody>
      </p:sp>
      <p:sp>
        <p:nvSpPr>
          <p:cNvPr id="6" name="TextBox 5"/>
          <p:cNvSpPr txBox="1"/>
          <p:nvPr/>
        </p:nvSpPr>
        <p:spPr>
          <a:xfrm>
            <a:off x="381000" y="228600"/>
            <a:ext cx="6629400" cy="1200329"/>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Burns Estates Neighborhood Association President</a:t>
            </a:r>
            <a:endParaRPr lang="en-US" sz="54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65484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(Burns Estates,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Burns Estates, Waterways, Park/Green Space</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School, Daycare, Burns </a:t>
            </a:r>
            <a:r>
              <a:rPr lang="en-US" dirty="0">
                <a:solidFill>
                  <a:srgbClr val="292D78"/>
                </a:solidFill>
              </a:rPr>
              <a:t>Estates</a:t>
            </a:r>
          </a:p>
          <a:p>
            <a:endParaRPr lang="en-US" dirty="0" smtClean="0">
              <a:solidFill>
                <a:srgbClr val="292D78"/>
              </a:solidFill>
            </a:endParaRPr>
          </a:p>
          <a:p>
            <a:r>
              <a:rPr lang="en-US" b="1" dirty="0" smtClean="0">
                <a:solidFill>
                  <a:srgbClr val="292D78"/>
                </a:solidFill>
              </a:rPr>
              <a:t>Populations </a:t>
            </a:r>
            <a:r>
              <a:rPr lang="en-US" b="1" dirty="0">
                <a:solidFill>
                  <a:srgbClr val="292D78"/>
                </a:solidFill>
              </a:rPr>
              <a:t>of Concern: </a:t>
            </a:r>
          </a:p>
          <a:p>
            <a:r>
              <a:rPr lang="en-US" dirty="0" smtClean="0">
                <a:solidFill>
                  <a:srgbClr val="292D78"/>
                </a:solidFill>
              </a:rPr>
              <a:t>High-income residents, Fisherpeople, Wetland tourists</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643202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828800"/>
            <a:ext cx="8305800" cy="4575048"/>
          </a:xfrm>
        </p:spPr>
        <p:txBody>
          <a:bodyPr>
            <a:normAutofit/>
          </a:bodyPr>
          <a:lstStyle/>
          <a:p>
            <a:pPr>
              <a:spcBef>
                <a:spcPts val="0"/>
              </a:spcBef>
              <a:spcAft>
                <a:spcPts val="1200"/>
              </a:spcAft>
            </a:pPr>
            <a:r>
              <a:rPr lang="en-US" b="1" dirty="0" smtClean="0">
                <a:solidFill>
                  <a:srgbClr val="292D78"/>
                </a:solidFill>
              </a:rPr>
              <a:t>Role:</a:t>
            </a:r>
            <a:r>
              <a:rPr lang="en-US" dirty="0" smtClean="0">
                <a:solidFill>
                  <a:srgbClr val="292D78"/>
                </a:solidFill>
              </a:rPr>
              <a:t> You </a:t>
            </a:r>
            <a:r>
              <a:rPr lang="en-US" dirty="0">
                <a:solidFill>
                  <a:srgbClr val="292D78"/>
                </a:solidFill>
              </a:rPr>
              <a:t>represent the interests of Energy Enterprise, the local electric utility. It </a:t>
            </a:r>
            <a:r>
              <a:rPr lang="en-US" dirty="0" smtClean="0">
                <a:solidFill>
                  <a:srgbClr val="292D78"/>
                </a:solidFill>
              </a:rPr>
              <a:t>is </a:t>
            </a:r>
            <a:r>
              <a:rPr lang="en-US" dirty="0">
                <a:solidFill>
                  <a:srgbClr val="292D78"/>
                </a:solidFill>
              </a:rPr>
              <a:t>your role to provide electricity to the city, ensure the utility achieves long-term sustainability, and remain fiscally responsible.</a:t>
            </a:r>
          </a:p>
          <a:p>
            <a:pPr>
              <a:spcBef>
                <a:spcPts val="0"/>
              </a:spcBef>
              <a:spcAft>
                <a:spcPts val="1200"/>
              </a:spcAft>
            </a:pPr>
            <a:r>
              <a:rPr lang="en-US" dirty="0">
                <a:solidFill>
                  <a:srgbClr val="292D78"/>
                </a:solidFill>
              </a:rPr>
              <a:t>Your mother recently moved into the city’s Senior Center.  She is receiving excellent care and you visit her regularly. </a:t>
            </a:r>
            <a:r>
              <a:rPr lang="en-US" dirty="0" smtClean="0">
                <a:solidFill>
                  <a:srgbClr val="292D78"/>
                </a:solidFill>
              </a:rPr>
              <a:t>You live downtown near the stadium and love attending games there.</a:t>
            </a:r>
          </a:p>
          <a:p>
            <a:pPr>
              <a:spcBef>
                <a:spcPts val="0"/>
              </a:spcBef>
              <a:spcAft>
                <a:spcPts val="100"/>
              </a:spcAft>
            </a:pPr>
            <a:r>
              <a:rPr lang="en-US" b="1" dirty="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Provide </a:t>
            </a:r>
            <a:r>
              <a:rPr lang="en-US" dirty="0">
                <a:solidFill>
                  <a:srgbClr val="292D78"/>
                </a:solidFill>
              </a:rPr>
              <a:t>uninterrupted electricity services to </a:t>
            </a:r>
            <a:r>
              <a:rPr lang="en-US" dirty="0" smtClean="0">
                <a:solidFill>
                  <a:srgbClr val="292D78"/>
                </a:solidFill>
              </a:rPr>
              <a:t>the city</a:t>
            </a:r>
          </a:p>
          <a:p>
            <a:pPr marL="342900" indent="-342900">
              <a:spcBef>
                <a:spcPts val="0"/>
              </a:spcBef>
              <a:spcAft>
                <a:spcPts val="100"/>
              </a:spcAft>
              <a:buFont typeface="Arial" panose="020B0604020202020204" pitchFamily="34" charset="0"/>
              <a:buChar char="•"/>
            </a:pPr>
            <a:r>
              <a:rPr lang="en-US" dirty="0" smtClean="0">
                <a:solidFill>
                  <a:srgbClr val="292D78"/>
                </a:solidFill>
              </a:rPr>
              <a:t>Avoid </a:t>
            </a:r>
            <a:r>
              <a:rPr lang="en-US" dirty="0">
                <a:solidFill>
                  <a:srgbClr val="292D78"/>
                </a:solidFill>
              </a:rPr>
              <a:t>rate hikes for customers resulting from unnecessary regulations or system </a:t>
            </a:r>
            <a:r>
              <a:rPr lang="en-US" dirty="0" smtClean="0">
                <a:solidFill>
                  <a:srgbClr val="292D78"/>
                </a:solidFill>
              </a:rPr>
              <a:t>upgrades</a:t>
            </a:r>
          </a:p>
          <a:p>
            <a:pPr marL="342900" indent="-342900">
              <a:spcBef>
                <a:spcPts val="0"/>
              </a:spcBef>
              <a:spcAft>
                <a:spcPts val="100"/>
              </a:spcAft>
              <a:buFont typeface="Arial" panose="020B0604020202020204" pitchFamily="34" charset="0"/>
              <a:buChar char="•"/>
            </a:pPr>
            <a:r>
              <a:rPr lang="en-US" dirty="0" smtClean="0">
                <a:solidFill>
                  <a:srgbClr val="292D78"/>
                </a:solidFill>
              </a:rPr>
              <a:t>Strive </a:t>
            </a:r>
            <a:r>
              <a:rPr lang="en-US" dirty="0">
                <a:solidFill>
                  <a:srgbClr val="292D78"/>
                </a:solidFill>
              </a:rPr>
              <a:t>to achieve the state Renewable Portfolio </a:t>
            </a:r>
            <a:r>
              <a:rPr lang="en-US" dirty="0" smtClean="0">
                <a:solidFill>
                  <a:srgbClr val="292D78"/>
                </a:solidFill>
              </a:rPr>
              <a:t>standard</a:t>
            </a:r>
            <a:endParaRPr lang="en-US" dirty="0">
              <a:solidFill>
                <a:srgbClr val="292D78"/>
              </a:solidFill>
            </a:endParaRPr>
          </a:p>
        </p:txBody>
      </p:sp>
      <p:sp>
        <p:nvSpPr>
          <p:cNvPr id="6" name="TextBox 5"/>
          <p:cNvSpPr txBox="1"/>
          <p:nvPr/>
        </p:nvSpPr>
        <p:spPr>
          <a:xfrm>
            <a:off x="533400" y="381000"/>
            <a:ext cx="6477000" cy="1200329"/>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Power Plant </a:t>
            </a:r>
            <a:r>
              <a:rPr lang="en-US" sz="3600" b="1" dirty="0" smtClean="0">
                <a:solidFill>
                  <a:schemeClr val="bg1"/>
                </a:solidFill>
                <a:latin typeface="Arial" panose="020B0604020202020204" pitchFamily="34" charset="0"/>
                <a:cs typeface="Arial" panose="020B0604020202020204" pitchFamily="34" charset="0"/>
              </a:rPr>
              <a:t>General </a:t>
            </a:r>
            <a:r>
              <a:rPr lang="en-US" sz="3600" b="1" dirty="0">
                <a:solidFill>
                  <a:schemeClr val="bg1"/>
                </a:solidFill>
                <a:latin typeface="Arial" panose="020B0604020202020204" pitchFamily="34" charset="0"/>
                <a:cs typeface="Arial" panose="020B0604020202020204" pitchFamily="34" charset="0"/>
              </a:rPr>
              <a:t>Manager</a:t>
            </a:r>
          </a:p>
        </p:txBody>
      </p:sp>
    </p:spTree>
    <p:extLst>
      <p:ext uri="{BB962C8B-B14F-4D97-AF65-F5344CB8AC3E}">
        <p14:creationId xmlns:p14="http://schemas.microsoft.com/office/powerpoint/2010/main" val="13545191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(Power Plant GM,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a:solidFill>
                  <a:srgbClr val="292D78"/>
                </a:solidFill>
              </a:rPr>
              <a:t>Power </a:t>
            </a:r>
            <a:r>
              <a:rPr lang="en-US" dirty="0" smtClean="0">
                <a:solidFill>
                  <a:srgbClr val="292D78"/>
                </a:solidFill>
              </a:rPr>
              <a:t>Plant, Hospital, Light Rail</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Senior Center, Stadium</a:t>
            </a:r>
          </a:p>
          <a:p>
            <a:endParaRPr lang="en-US" dirty="0" smtClean="0">
              <a:solidFill>
                <a:srgbClr val="292D78"/>
              </a:solidFill>
            </a:endParaRPr>
          </a:p>
          <a:p>
            <a:r>
              <a:rPr lang="en-US" b="1" dirty="0" smtClean="0">
                <a:solidFill>
                  <a:srgbClr val="292D78"/>
                </a:solidFill>
              </a:rPr>
              <a:t>Populations </a:t>
            </a:r>
            <a:r>
              <a:rPr lang="en-US" b="1" dirty="0">
                <a:solidFill>
                  <a:srgbClr val="292D78"/>
                </a:solidFill>
              </a:rPr>
              <a:t>of Concern: </a:t>
            </a:r>
          </a:p>
          <a:p>
            <a:r>
              <a:rPr lang="en-US" dirty="0" smtClean="0">
                <a:solidFill>
                  <a:srgbClr val="292D78"/>
                </a:solidFill>
              </a:rPr>
              <a:t>Residents, Businesses</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2171878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838200" y="1828800"/>
            <a:ext cx="7696200" cy="4575048"/>
          </a:xfrm>
        </p:spPr>
        <p:txBody>
          <a:bodyPr>
            <a:normAutofit lnSpcReduction="10000"/>
          </a:bodyPr>
          <a:lstStyle/>
          <a:p>
            <a:pPr>
              <a:spcBef>
                <a:spcPts val="0"/>
              </a:spcBef>
              <a:spcAft>
                <a:spcPts val="1200"/>
              </a:spcAft>
            </a:pPr>
            <a:r>
              <a:rPr lang="en-US" b="1" dirty="0" smtClean="0">
                <a:solidFill>
                  <a:srgbClr val="292D78"/>
                </a:solidFill>
              </a:rPr>
              <a:t>Role: </a:t>
            </a:r>
            <a:r>
              <a:rPr lang="en-US" dirty="0" smtClean="0">
                <a:solidFill>
                  <a:srgbClr val="292D78"/>
                </a:solidFill>
              </a:rPr>
              <a:t>You represent “Friends of the River”, a small environmental organization focused on protecting the river and other natural features, e.g., Wetlands. As the city has developed, natural areas and habitat have shrunk</a:t>
            </a:r>
            <a:r>
              <a:rPr lang="en-US" dirty="0">
                <a:solidFill>
                  <a:srgbClr val="292D78"/>
                </a:solidFill>
              </a:rPr>
              <a:t>. </a:t>
            </a:r>
            <a:r>
              <a:rPr lang="en-US" dirty="0" smtClean="0">
                <a:solidFill>
                  <a:srgbClr val="292D78"/>
                </a:solidFill>
              </a:rPr>
              <a:t>You also have </a:t>
            </a:r>
            <a:r>
              <a:rPr lang="en-US" dirty="0">
                <a:solidFill>
                  <a:srgbClr val="292D78"/>
                </a:solidFill>
              </a:rPr>
              <a:t>a personal interest in the potential </a:t>
            </a:r>
            <a:r>
              <a:rPr lang="en-US" dirty="0" smtClean="0">
                <a:solidFill>
                  <a:srgbClr val="292D78"/>
                </a:solidFill>
              </a:rPr>
              <a:t>wind/solar </a:t>
            </a:r>
            <a:r>
              <a:rPr lang="en-US" dirty="0">
                <a:solidFill>
                  <a:srgbClr val="292D78"/>
                </a:solidFill>
              </a:rPr>
              <a:t>site and think renewable energy should be key in the city’s </a:t>
            </a:r>
            <a:r>
              <a:rPr lang="en-US" dirty="0" smtClean="0">
                <a:solidFill>
                  <a:srgbClr val="292D78"/>
                </a:solidFill>
              </a:rPr>
              <a:t>planning efforts.</a:t>
            </a:r>
            <a:endParaRPr lang="en-US" dirty="0">
              <a:solidFill>
                <a:srgbClr val="292D78"/>
              </a:solidFill>
            </a:endParaRPr>
          </a:p>
          <a:p>
            <a:pPr>
              <a:spcBef>
                <a:spcPts val="0"/>
              </a:spcBef>
              <a:spcAft>
                <a:spcPts val="1200"/>
              </a:spcAft>
            </a:pPr>
            <a:r>
              <a:rPr lang="en-US" dirty="0" smtClean="0">
                <a:solidFill>
                  <a:srgbClr val="292D78"/>
                </a:solidFill>
              </a:rPr>
              <a:t>Your niece, who lives with you, </a:t>
            </a:r>
            <a:r>
              <a:rPr lang="en-US" dirty="0">
                <a:solidFill>
                  <a:srgbClr val="292D78"/>
                </a:solidFill>
              </a:rPr>
              <a:t>was recently diagnosed with asthma, </a:t>
            </a:r>
            <a:r>
              <a:rPr lang="en-US" dirty="0" smtClean="0">
                <a:solidFill>
                  <a:srgbClr val="292D78"/>
                </a:solidFill>
              </a:rPr>
              <a:t>triggered </a:t>
            </a:r>
            <a:r>
              <a:rPr lang="en-US" dirty="0">
                <a:solidFill>
                  <a:srgbClr val="292D78"/>
                </a:solidFill>
              </a:rPr>
              <a:t>during high heat and humidity </a:t>
            </a:r>
            <a:r>
              <a:rPr lang="en-US" dirty="0" smtClean="0">
                <a:solidFill>
                  <a:srgbClr val="292D78"/>
                </a:solidFill>
              </a:rPr>
              <a:t>days, and has </a:t>
            </a:r>
            <a:r>
              <a:rPr lang="en-US" dirty="0">
                <a:solidFill>
                  <a:srgbClr val="292D78"/>
                </a:solidFill>
              </a:rPr>
              <a:t>to go to the local hospital regularly to develop her new treatment </a:t>
            </a:r>
            <a:r>
              <a:rPr lang="en-US" dirty="0" smtClean="0">
                <a:solidFill>
                  <a:srgbClr val="292D78"/>
                </a:solidFill>
              </a:rPr>
              <a:t>plan. </a:t>
            </a:r>
          </a:p>
          <a:p>
            <a:pPr>
              <a:spcBef>
                <a:spcPts val="0"/>
              </a:spcBef>
              <a:spcAft>
                <a:spcPts val="12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Ensure </a:t>
            </a:r>
            <a:r>
              <a:rPr lang="en-US" dirty="0">
                <a:solidFill>
                  <a:srgbClr val="292D78"/>
                </a:solidFill>
              </a:rPr>
              <a:t>that the city prioritizes </a:t>
            </a:r>
            <a:r>
              <a:rPr lang="en-US" dirty="0" smtClean="0">
                <a:solidFill>
                  <a:srgbClr val="292D78"/>
                </a:solidFill>
              </a:rPr>
              <a:t>nature as it continues to develop</a:t>
            </a:r>
          </a:p>
          <a:p>
            <a:pPr marL="342900" indent="-342900">
              <a:spcBef>
                <a:spcPts val="0"/>
              </a:spcBef>
              <a:spcAft>
                <a:spcPts val="100"/>
              </a:spcAft>
              <a:buFont typeface="Arial" panose="020B0604020202020204" pitchFamily="34" charset="0"/>
              <a:buChar char="•"/>
            </a:pPr>
            <a:r>
              <a:rPr lang="en-US" dirty="0" smtClean="0">
                <a:solidFill>
                  <a:srgbClr val="292D78"/>
                </a:solidFill>
              </a:rPr>
              <a:t>Encourage more renewables to protect health and the environment</a:t>
            </a:r>
            <a:endParaRPr lang="en-US" dirty="0">
              <a:solidFill>
                <a:srgbClr val="292D78"/>
              </a:solidFill>
            </a:endParaRPr>
          </a:p>
        </p:txBody>
      </p:sp>
      <p:sp>
        <p:nvSpPr>
          <p:cNvPr id="6" name="TextBox 5"/>
          <p:cNvSpPr txBox="1"/>
          <p:nvPr/>
        </p:nvSpPr>
        <p:spPr>
          <a:xfrm>
            <a:off x="533400" y="304800"/>
            <a:ext cx="6477000" cy="1200329"/>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Environmental </a:t>
            </a:r>
            <a:r>
              <a:rPr lang="en-US" sz="3600" b="1" dirty="0">
                <a:solidFill>
                  <a:schemeClr val="bg1"/>
                </a:solidFill>
                <a:latin typeface="Arial" panose="020B0604020202020204" pitchFamily="34" charset="0"/>
                <a:cs typeface="Arial" panose="020B0604020202020204" pitchFamily="34" charset="0"/>
              </a:rPr>
              <a:t>Organization President</a:t>
            </a:r>
          </a:p>
        </p:txBody>
      </p:sp>
    </p:spTree>
    <p:extLst>
      <p:ext uri="{BB962C8B-B14F-4D97-AF65-F5344CB8AC3E}">
        <p14:creationId xmlns:p14="http://schemas.microsoft.com/office/powerpoint/2010/main" val="3011010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(Environmental Organization,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Townhomes, Public buildings, Parks/Green space</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Light rail, Roadways, Hospital, Future Solar/Wind Farm Location</a:t>
            </a:r>
          </a:p>
          <a:p>
            <a:endParaRPr lang="en-US" dirty="0" smtClean="0">
              <a:solidFill>
                <a:srgbClr val="292D78"/>
              </a:solidFill>
            </a:endParaRPr>
          </a:p>
          <a:p>
            <a:r>
              <a:rPr lang="en-US" b="1" dirty="0" smtClean="0">
                <a:solidFill>
                  <a:srgbClr val="292D78"/>
                </a:solidFill>
              </a:rPr>
              <a:t>Populations </a:t>
            </a:r>
            <a:r>
              <a:rPr lang="en-US" b="1" dirty="0">
                <a:solidFill>
                  <a:srgbClr val="292D78"/>
                </a:solidFill>
              </a:rPr>
              <a:t>of Concern: </a:t>
            </a:r>
          </a:p>
          <a:p>
            <a:r>
              <a:rPr lang="en-US" dirty="0" smtClean="0">
                <a:solidFill>
                  <a:srgbClr val="292D78"/>
                </a:solidFill>
              </a:rPr>
              <a:t>Low-income residents</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6680036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762000" y="1828800"/>
            <a:ext cx="7620000" cy="4575048"/>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a:t>
            </a:r>
            <a:r>
              <a:rPr lang="en-US" dirty="0" smtClean="0">
                <a:solidFill>
                  <a:srgbClr val="292D78"/>
                </a:solidFill>
              </a:rPr>
              <a:t>Chamber of Commerce. Your primary interests are the economic development of the city and maintaining the small business community you’ve helped build in the city center and Riverwalk. You have seen an uptick in business since the building of the stadium. </a:t>
            </a:r>
            <a:endParaRPr lang="en-US" dirty="0">
              <a:solidFill>
                <a:srgbClr val="292D78"/>
              </a:solidFill>
            </a:endParaRPr>
          </a:p>
          <a:p>
            <a:pPr>
              <a:spcBef>
                <a:spcPts val="0"/>
              </a:spcBef>
              <a:spcAft>
                <a:spcPts val="1200"/>
              </a:spcAft>
            </a:pPr>
            <a:r>
              <a:rPr lang="en-US" dirty="0" smtClean="0">
                <a:solidFill>
                  <a:srgbClr val="292D78"/>
                </a:solidFill>
              </a:rPr>
              <a:t>You own a kayak rental shop right on the city’s Riverwalk, which has been doing well with the city’s thriving natural, historic, and economic resources located along the river. You live in the houses near the city’s Dam. </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Attract </a:t>
            </a:r>
            <a:r>
              <a:rPr lang="en-US" dirty="0">
                <a:solidFill>
                  <a:srgbClr val="292D78"/>
                </a:solidFill>
              </a:rPr>
              <a:t>new businesses to the </a:t>
            </a:r>
            <a:r>
              <a:rPr lang="en-US" dirty="0" smtClean="0">
                <a:solidFill>
                  <a:srgbClr val="292D78"/>
                </a:solidFill>
              </a:rPr>
              <a:t>area and grow the city’s economy</a:t>
            </a:r>
          </a:p>
          <a:p>
            <a:pPr marL="342900" indent="-342900">
              <a:spcBef>
                <a:spcPts val="0"/>
              </a:spcBef>
              <a:spcAft>
                <a:spcPts val="100"/>
              </a:spcAft>
              <a:buFont typeface="Arial" panose="020B0604020202020204" pitchFamily="34" charset="0"/>
              <a:buChar char="•"/>
            </a:pPr>
            <a:r>
              <a:rPr lang="en-US" dirty="0" smtClean="0">
                <a:solidFill>
                  <a:srgbClr val="292D78"/>
                </a:solidFill>
              </a:rPr>
              <a:t>Support tourism to the city particularly </a:t>
            </a:r>
            <a:r>
              <a:rPr lang="en-US" dirty="0">
                <a:solidFill>
                  <a:srgbClr val="292D78"/>
                </a:solidFill>
              </a:rPr>
              <a:t>along the </a:t>
            </a:r>
            <a:r>
              <a:rPr lang="en-US" dirty="0" smtClean="0">
                <a:solidFill>
                  <a:srgbClr val="292D78"/>
                </a:solidFill>
              </a:rPr>
              <a:t>river</a:t>
            </a:r>
            <a:endParaRPr lang="en-US" dirty="0">
              <a:solidFill>
                <a:srgbClr val="292D78"/>
              </a:solidFill>
            </a:endParaRPr>
          </a:p>
        </p:txBody>
      </p:sp>
      <p:sp>
        <p:nvSpPr>
          <p:cNvPr id="6" name="TextBox 5"/>
          <p:cNvSpPr txBox="1"/>
          <p:nvPr/>
        </p:nvSpPr>
        <p:spPr>
          <a:xfrm>
            <a:off x="533400" y="380999"/>
            <a:ext cx="6477000" cy="1200329"/>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Chamber of Commerce Representative</a:t>
            </a:r>
            <a:endParaRPr lang="en-US"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5699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a:solidFill>
                  <a:srgbClr val="292D78"/>
                </a:solidFill>
              </a:rPr>
              <a:t>(Public Health, cont.)</a:t>
            </a:r>
          </a:p>
          <a:p>
            <a:endParaRPr lang="en-US" b="1" dirty="0">
              <a:solidFill>
                <a:srgbClr val="292D78"/>
              </a:solidFill>
            </a:endParaRPr>
          </a:p>
          <a:p>
            <a:r>
              <a:rPr lang="en-US" b="1" dirty="0">
                <a:solidFill>
                  <a:srgbClr val="292D78"/>
                </a:solidFill>
              </a:rPr>
              <a:t>Primary Concerns: </a:t>
            </a:r>
          </a:p>
          <a:p>
            <a:r>
              <a:rPr lang="en-US" dirty="0">
                <a:solidFill>
                  <a:srgbClr val="292D78"/>
                </a:solidFill>
              </a:rPr>
              <a:t>Hospital, Senior Center, </a:t>
            </a:r>
            <a:r>
              <a:rPr lang="en-US" dirty="0" smtClean="0">
                <a:solidFill>
                  <a:srgbClr val="292D78"/>
                </a:solidFill>
              </a:rPr>
              <a:t>Daycare, Emergency Services</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a:solidFill>
                  <a:srgbClr val="292D78"/>
                </a:solidFill>
              </a:rPr>
              <a:t>Park/Green </a:t>
            </a:r>
            <a:r>
              <a:rPr lang="en-US" dirty="0" smtClean="0">
                <a:solidFill>
                  <a:srgbClr val="292D78"/>
                </a:solidFill>
              </a:rPr>
              <a:t>Space, Water </a:t>
            </a:r>
            <a:r>
              <a:rPr lang="en-US" dirty="0">
                <a:solidFill>
                  <a:srgbClr val="292D78"/>
                </a:solidFill>
              </a:rPr>
              <a:t>Treatment Plant, Wastewater Treatment Plant, </a:t>
            </a:r>
            <a:r>
              <a:rPr lang="en-US" dirty="0" smtClean="0">
                <a:solidFill>
                  <a:srgbClr val="292D78"/>
                </a:solidFill>
              </a:rPr>
              <a:t>Power Plant, Riverwalk</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a:solidFill>
                  <a:srgbClr val="292D78"/>
                </a:solidFill>
              </a:rPr>
              <a:t>Elderly, Babies, </a:t>
            </a:r>
            <a:r>
              <a:rPr lang="en-US" dirty="0" smtClean="0">
                <a:solidFill>
                  <a:srgbClr val="292D78"/>
                </a:solidFill>
              </a:rPr>
              <a:t>Chronically / acutely </a:t>
            </a:r>
            <a:r>
              <a:rPr lang="en-US" dirty="0">
                <a:solidFill>
                  <a:srgbClr val="292D78"/>
                </a:solidFill>
              </a:rPr>
              <a:t>ill, Outdoor </a:t>
            </a:r>
            <a:r>
              <a:rPr lang="en-US" dirty="0" smtClean="0">
                <a:solidFill>
                  <a:srgbClr val="292D78"/>
                </a:solidFill>
              </a:rPr>
              <a:t>workers</a:t>
            </a:r>
            <a:r>
              <a:rPr lang="en-US" dirty="0">
                <a:solidFill>
                  <a:srgbClr val="292D78"/>
                </a:solidFill>
              </a:rPr>
              <a:t>, Pregnant </a:t>
            </a:r>
            <a:r>
              <a:rPr lang="en-US" dirty="0" smtClean="0">
                <a:solidFill>
                  <a:srgbClr val="292D78"/>
                </a:solidFill>
              </a:rPr>
              <a:t>women</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24545944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(Chamber of Commerce,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Businesses, Riverwalk, River, Stadium</a:t>
            </a:r>
          </a:p>
          <a:p>
            <a:endParaRPr lang="en-US" dirty="0">
              <a:solidFill>
                <a:srgbClr val="292D78"/>
              </a:solidFill>
            </a:endParaRPr>
          </a:p>
          <a:p>
            <a:r>
              <a:rPr lang="en-US" b="1" dirty="0" smtClean="0">
                <a:solidFill>
                  <a:srgbClr val="292D78"/>
                </a:solidFill>
              </a:rPr>
              <a:t>Secondary Concerns:</a:t>
            </a:r>
            <a:endParaRPr lang="en-US" dirty="0" smtClean="0">
              <a:solidFill>
                <a:srgbClr val="292D78"/>
              </a:solidFill>
            </a:endParaRPr>
          </a:p>
          <a:p>
            <a:r>
              <a:rPr lang="en-US" dirty="0" smtClean="0">
                <a:solidFill>
                  <a:srgbClr val="292D78"/>
                </a:solidFill>
              </a:rPr>
              <a:t>Dam</a:t>
            </a:r>
          </a:p>
          <a:p>
            <a:endParaRPr lang="en-US" dirty="0" smtClean="0">
              <a:solidFill>
                <a:srgbClr val="292D78"/>
              </a:solidFill>
            </a:endParaRPr>
          </a:p>
          <a:p>
            <a:r>
              <a:rPr lang="en-US" b="1" dirty="0" smtClean="0">
                <a:solidFill>
                  <a:srgbClr val="292D78"/>
                </a:solidFill>
              </a:rPr>
              <a:t>Populations </a:t>
            </a:r>
            <a:r>
              <a:rPr lang="en-US" b="1" dirty="0">
                <a:solidFill>
                  <a:srgbClr val="292D78"/>
                </a:solidFill>
              </a:rPr>
              <a:t>of Concern: </a:t>
            </a:r>
          </a:p>
          <a:p>
            <a:r>
              <a:rPr lang="en-US" dirty="0" smtClean="0">
                <a:solidFill>
                  <a:srgbClr val="292D78"/>
                </a:solidFill>
              </a:rPr>
              <a:t>Businesses, Tourists, Developers</a:t>
            </a:r>
            <a:endParaRPr lang="en-US" dirty="0">
              <a:solidFill>
                <a:srgbClr val="292D78"/>
              </a:solidFill>
            </a:endParaRPr>
          </a:p>
          <a:p>
            <a:endParaRPr lang="en-US" dirty="0">
              <a:solidFill>
                <a:srgbClr val="FF0000"/>
              </a:solidFill>
            </a:endParaRPr>
          </a:p>
          <a:p>
            <a:pPr marL="342900" indent="-342900">
              <a:buFont typeface="Arial" panose="020B0604020202020204" pitchFamily="34" charset="0"/>
              <a:buChar char="•"/>
            </a:pPr>
            <a:endParaRPr lang="en-US" dirty="0">
              <a:solidFill>
                <a:srgbClr val="FF0000"/>
              </a:solidFill>
            </a:endParaRPr>
          </a:p>
          <a:p>
            <a:pPr marL="342900" indent="-342900">
              <a:buFont typeface="Arial" panose="020B0604020202020204" pitchFamily="34" charset="0"/>
              <a:buChar char="•"/>
            </a:pPr>
            <a:endParaRPr lang="en-US" dirty="0">
              <a:solidFill>
                <a:srgbClr val="FF0000"/>
              </a:solidFill>
            </a:endParaRPr>
          </a:p>
          <a:p>
            <a:pPr marL="342900" indent="-342900">
              <a:buFont typeface="Arial" panose="020B0604020202020204" pitchFamily="34" charset="0"/>
              <a:buChar char="•"/>
            </a:pPr>
            <a:endParaRPr lang="en-US" dirty="0">
              <a:solidFill>
                <a:srgbClr val="FF0000"/>
              </a:solidFill>
            </a:endParaRPr>
          </a:p>
        </p:txBody>
      </p:sp>
    </p:spTree>
    <p:extLst>
      <p:ext uri="{BB962C8B-B14F-4D97-AF65-F5344CB8AC3E}">
        <p14:creationId xmlns:p14="http://schemas.microsoft.com/office/powerpoint/2010/main" val="30838434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33400" y="380999"/>
            <a:ext cx="6477000" cy="646331"/>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Muggytown Description</a:t>
            </a:r>
            <a:endParaRPr lang="en-US" sz="3600" b="1" dirty="0">
              <a:solidFill>
                <a:schemeClr val="bg1"/>
              </a:solidFill>
              <a:latin typeface="Arial" panose="020B0604020202020204" pitchFamily="34" charset="0"/>
              <a:cs typeface="Arial" panose="020B0604020202020204" pitchFamily="34" charset="0"/>
            </a:endParaRPr>
          </a:p>
        </p:txBody>
      </p:sp>
      <p:sp>
        <p:nvSpPr>
          <p:cNvPr id="5" name="Rectangle 4"/>
          <p:cNvSpPr/>
          <p:nvPr/>
        </p:nvSpPr>
        <p:spPr>
          <a:xfrm>
            <a:off x="0" y="6324600"/>
            <a:ext cx="9144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63500" y="1861840"/>
            <a:ext cx="8851900" cy="4462760"/>
          </a:xfrm>
          <a:prstGeom prst="rect">
            <a:avLst/>
          </a:prstGeom>
        </p:spPr>
        <p:txBody>
          <a:bodyPr wrap="square">
            <a:spAutoFit/>
          </a:bodyPr>
          <a:lstStyle/>
          <a:p>
            <a:pPr marL="285750" indent="-285750">
              <a:spcAft>
                <a:spcPts val="1200"/>
              </a:spcAft>
              <a:buFont typeface="Arial" panose="020B0604020202020204" pitchFamily="34" charset="0"/>
              <a:buChar char="•"/>
            </a:pPr>
            <a:r>
              <a:rPr lang="en-US" sz="2400" b="1" i="1" dirty="0" smtClean="0">
                <a:latin typeface="Arial" panose="020B0604020202020204" pitchFamily="34" charset="0"/>
                <a:cs typeface="Arial" panose="020B0604020202020204" pitchFamily="34" charset="0"/>
              </a:rPr>
              <a:t>History: </a:t>
            </a:r>
            <a:r>
              <a:rPr lang="en-US" sz="2400" i="1" dirty="0" smtClean="0">
                <a:latin typeface="Arial" panose="020B0604020202020204" pitchFamily="34" charset="0"/>
                <a:cs typeface="Arial" panose="020B0604020202020204" pitchFamily="34" charset="0"/>
              </a:rPr>
              <a:t>Originally settled </a:t>
            </a:r>
            <a:r>
              <a:rPr lang="en-US" sz="2400" i="1" dirty="0">
                <a:latin typeface="Arial" panose="020B0604020202020204" pitchFamily="34" charset="0"/>
                <a:cs typeface="Arial" panose="020B0604020202020204" pitchFamily="34" charset="0"/>
              </a:rPr>
              <a:t>in the late 1700s as a farming </a:t>
            </a:r>
            <a:r>
              <a:rPr lang="en-US" sz="2400" i="1" dirty="0" smtClean="0">
                <a:latin typeface="Arial" panose="020B0604020202020204" pitchFamily="34" charset="0"/>
                <a:cs typeface="Arial" panose="020B0604020202020204" pitchFamily="34" charset="0"/>
              </a:rPr>
              <a:t>community. Early 1900s boom with additional </a:t>
            </a:r>
            <a:r>
              <a:rPr lang="en-US" sz="2400" i="1" dirty="0">
                <a:latin typeface="Arial" panose="020B0604020202020204" pitchFamily="34" charset="0"/>
                <a:cs typeface="Arial" panose="020B0604020202020204" pitchFamily="34" charset="0"/>
              </a:rPr>
              <a:t>farmland development </a:t>
            </a:r>
            <a:r>
              <a:rPr lang="en-US" sz="2400" i="1" dirty="0" smtClean="0">
                <a:latin typeface="Arial" panose="020B0604020202020204" pitchFamily="34" charset="0"/>
                <a:cs typeface="Arial" panose="020B0604020202020204" pitchFamily="34" charset="0"/>
              </a:rPr>
              <a:t>and rapid </a:t>
            </a:r>
            <a:r>
              <a:rPr lang="en-US" sz="2400" i="1" dirty="0">
                <a:latin typeface="Arial" panose="020B0604020202020204" pitchFamily="34" charset="0"/>
                <a:cs typeface="Arial" panose="020B0604020202020204" pitchFamily="34" charset="0"/>
              </a:rPr>
              <a:t>urbanization. </a:t>
            </a:r>
          </a:p>
          <a:p>
            <a:pPr marL="285750" indent="-285750">
              <a:spcAft>
                <a:spcPts val="1200"/>
              </a:spcAft>
              <a:buFont typeface="Arial" panose="020B0604020202020204" pitchFamily="34" charset="0"/>
              <a:buChar char="•"/>
            </a:pPr>
            <a:r>
              <a:rPr lang="en-US" sz="2400" b="1" i="1" dirty="0" smtClean="0">
                <a:latin typeface="Arial" panose="020B0604020202020204" pitchFamily="34" charset="0"/>
                <a:cs typeface="Arial" panose="020B0604020202020204" pitchFamily="34" charset="0"/>
              </a:rPr>
              <a:t>Economy: </a:t>
            </a:r>
            <a:r>
              <a:rPr lang="en-US" sz="2400" i="1" dirty="0" smtClean="0">
                <a:latin typeface="Arial" panose="020B0604020202020204" pitchFamily="34" charset="0"/>
                <a:cs typeface="Arial" panose="020B0604020202020204" pitchFamily="34" charset="0"/>
              </a:rPr>
              <a:t>Still </a:t>
            </a:r>
            <a:r>
              <a:rPr lang="en-US" sz="2400" i="1" dirty="0">
                <a:latin typeface="Arial" panose="020B0604020202020204" pitchFamily="34" charset="0"/>
                <a:cs typeface="Arial" panose="020B0604020202020204" pitchFamily="34" charset="0"/>
              </a:rPr>
              <a:t>has a strong agriculture focus, but it has also expanded to include technology, tourism, and healthcare industries. </a:t>
            </a:r>
            <a:endParaRPr lang="en-US" sz="2400" i="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b="1" i="1" dirty="0" smtClean="0">
                <a:latin typeface="Arial" panose="020B0604020202020204" pitchFamily="34" charset="0"/>
                <a:cs typeface="Arial" panose="020B0604020202020204" pitchFamily="34" charset="0"/>
              </a:rPr>
              <a:t>Demographics: </a:t>
            </a:r>
            <a:r>
              <a:rPr lang="en-US" sz="2400" i="1" dirty="0" smtClean="0">
                <a:latin typeface="Arial" panose="020B0604020202020204" pitchFamily="34" charset="0"/>
                <a:cs typeface="Arial" panose="020B0604020202020204" pitchFamily="34" charset="0"/>
              </a:rPr>
              <a:t>Current population of 422,000; 50</a:t>
            </a:r>
            <a:r>
              <a:rPr lang="en-US" sz="2400" i="1" dirty="0">
                <a:latin typeface="Arial" panose="020B0604020202020204" pitchFamily="34" charset="0"/>
                <a:cs typeface="Arial" panose="020B0604020202020204" pitchFamily="34" charset="0"/>
              </a:rPr>
              <a:t>% White, 30% Black or African American, 14% Hispanic or Latino, 5% </a:t>
            </a:r>
            <a:r>
              <a:rPr lang="en-US" sz="2400" i="1" dirty="0" smtClean="0">
                <a:latin typeface="Arial" panose="020B0604020202020204" pitchFamily="34" charset="0"/>
                <a:cs typeface="Arial" panose="020B0604020202020204" pitchFamily="34" charset="0"/>
              </a:rPr>
              <a:t>Asian American, </a:t>
            </a:r>
            <a:r>
              <a:rPr lang="en-US" sz="2400" i="1" dirty="0">
                <a:latin typeface="Arial" panose="020B0604020202020204" pitchFamily="34" charset="0"/>
                <a:cs typeface="Arial" panose="020B0604020202020204" pitchFamily="34" charset="0"/>
              </a:rPr>
              <a:t>and 1% Native </a:t>
            </a:r>
            <a:r>
              <a:rPr lang="en-US" sz="2400" i="1" dirty="0" smtClean="0">
                <a:latin typeface="Arial" panose="020B0604020202020204" pitchFamily="34" charset="0"/>
                <a:cs typeface="Arial" panose="020B0604020202020204" pitchFamily="34" charset="0"/>
              </a:rPr>
              <a:t>American; 20</a:t>
            </a:r>
            <a:r>
              <a:rPr lang="en-US" sz="2400" i="1" dirty="0">
                <a:latin typeface="Arial" panose="020B0604020202020204" pitchFamily="34" charset="0"/>
                <a:cs typeface="Arial" panose="020B0604020202020204" pitchFamily="34" charset="0"/>
              </a:rPr>
              <a:t>% </a:t>
            </a:r>
            <a:r>
              <a:rPr lang="en-US" sz="2400" i="1" dirty="0" smtClean="0">
                <a:latin typeface="Arial" panose="020B0604020202020204" pitchFamily="34" charset="0"/>
                <a:cs typeface="Arial" panose="020B0604020202020204" pitchFamily="34" charset="0"/>
              </a:rPr>
              <a:t>of residents </a:t>
            </a:r>
            <a:r>
              <a:rPr lang="en-US" sz="2400" i="1" dirty="0">
                <a:latin typeface="Arial" panose="020B0604020202020204" pitchFamily="34" charset="0"/>
                <a:cs typeface="Arial" panose="020B0604020202020204" pitchFamily="34" charset="0"/>
              </a:rPr>
              <a:t>are below the poverty line and the city has a homeless population of roughly 4,000 </a:t>
            </a:r>
            <a:r>
              <a:rPr lang="en-US" sz="2400" i="1" dirty="0" smtClean="0">
                <a:latin typeface="Arial" panose="020B0604020202020204" pitchFamily="34" charset="0"/>
                <a:cs typeface="Arial" panose="020B0604020202020204" pitchFamily="34" charset="0"/>
              </a:rPr>
              <a:t>people.</a:t>
            </a:r>
          </a:p>
        </p:txBody>
      </p:sp>
    </p:spTree>
    <p:extLst>
      <p:ext uri="{BB962C8B-B14F-4D97-AF65-F5344CB8AC3E}">
        <p14:creationId xmlns:p14="http://schemas.microsoft.com/office/powerpoint/2010/main" val="3864628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324600"/>
            <a:ext cx="9144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152400" y="226903"/>
            <a:ext cx="8763000" cy="4832092"/>
          </a:xfrm>
          <a:prstGeom prst="rect">
            <a:avLst/>
          </a:prstGeom>
        </p:spPr>
        <p:txBody>
          <a:bodyPr wrap="square">
            <a:spAutoFit/>
          </a:bodyPr>
          <a:lstStyle/>
          <a:p>
            <a:r>
              <a:rPr lang="en-US" sz="2400" i="1" dirty="0" smtClean="0">
                <a:latin typeface="Arial" panose="020B0604020202020204" pitchFamily="34" charset="0"/>
                <a:cs typeface="Arial" panose="020B0604020202020204" pitchFamily="34" charset="0"/>
              </a:rPr>
              <a:t>Muggytown Description (continued)</a:t>
            </a:r>
          </a:p>
          <a:p>
            <a:pPr marL="285750" indent="-285750">
              <a:buFont typeface="Arial" panose="020B0604020202020204" pitchFamily="34" charset="0"/>
              <a:buChar char="•"/>
            </a:pPr>
            <a:endParaRPr lang="en-US" sz="2400" i="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400" i="1" dirty="0" smtClean="0">
              <a:latin typeface="Arial" panose="020B0604020202020204" pitchFamily="34" charset="0"/>
              <a:cs typeface="Arial" panose="020B0604020202020204" pitchFamily="34" charset="0"/>
            </a:endParaRPr>
          </a:p>
          <a:p>
            <a:pPr marL="285750" indent="-285750">
              <a:spcAft>
                <a:spcPts val="1200"/>
              </a:spcAft>
              <a:buFont typeface="Arial" panose="020B0604020202020204" pitchFamily="34" charset="0"/>
              <a:buChar char="•"/>
            </a:pPr>
            <a:r>
              <a:rPr lang="en-US" sz="2400" b="1" i="1" dirty="0">
                <a:latin typeface="Arial" panose="020B0604020202020204" pitchFamily="34" charset="0"/>
                <a:cs typeface="Arial" panose="020B0604020202020204" pitchFamily="34" charset="0"/>
              </a:rPr>
              <a:t>Urban Landscape: </a:t>
            </a:r>
            <a:r>
              <a:rPr lang="en-US" sz="2400" i="1" dirty="0">
                <a:latin typeface="Arial" panose="020B0604020202020204" pitchFamily="34" charset="0"/>
                <a:cs typeface="Arial" panose="020B0604020202020204" pitchFamily="34" charset="0"/>
              </a:rPr>
              <a:t>Downtown area is made up of many impervious surfaces such as roadways, buildings, and parking lots. </a:t>
            </a:r>
          </a:p>
          <a:p>
            <a:pPr marL="285750" indent="-285750">
              <a:spcAft>
                <a:spcPts val="1200"/>
              </a:spcAft>
              <a:buFont typeface="Arial" panose="020B0604020202020204" pitchFamily="34" charset="0"/>
              <a:buChar char="•"/>
            </a:pPr>
            <a:r>
              <a:rPr lang="en-US" sz="2400" b="1" i="1" dirty="0" smtClean="0">
                <a:latin typeface="Arial" panose="020B0604020202020204" pitchFamily="34" charset="0"/>
                <a:cs typeface="Arial" panose="020B0604020202020204" pitchFamily="34" charset="0"/>
              </a:rPr>
              <a:t>Historical Heat: </a:t>
            </a:r>
            <a:r>
              <a:rPr lang="en-US" sz="2400" i="1" dirty="0" smtClean="0">
                <a:latin typeface="Arial" panose="020B0604020202020204" pitchFamily="34" charset="0"/>
                <a:cs typeface="Arial" panose="020B0604020202020204" pitchFamily="34" charset="0"/>
              </a:rPr>
              <a:t>In </a:t>
            </a:r>
            <a:r>
              <a:rPr lang="en-US" sz="2400" i="1" dirty="0">
                <a:latin typeface="Arial" panose="020B0604020202020204" pitchFamily="34" charset="0"/>
                <a:cs typeface="Arial" panose="020B0604020202020204" pitchFamily="34" charset="0"/>
              </a:rPr>
              <a:t>the past decade, the city has experienced three heat waves lasting longer than three days which have claimed at least 10 lives. </a:t>
            </a:r>
            <a:r>
              <a:rPr lang="en-US" sz="2400" i="1" dirty="0" smtClean="0">
                <a:latin typeface="Arial" panose="020B0604020202020204" pitchFamily="34" charset="0"/>
                <a:cs typeface="Arial" panose="020B0604020202020204" pitchFamily="34" charset="0"/>
              </a:rPr>
              <a:t>Major urban heat island issues.</a:t>
            </a:r>
          </a:p>
          <a:p>
            <a:pPr marL="285750" indent="-285750">
              <a:buFont typeface="Arial" panose="020B0604020202020204" pitchFamily="34" charset="0"/>
              <a:buChar char="•"/>
            </a:pPr>
            <a:r>
              <a:rPr lang="en-US" sz="2400" b="1" i="1" dirty="0" smtClean="0">
                <a:latin typeface="Arial" panose="020B0604020202020204" pitchFamily="34" charset="0"/>
                <a:cs typeface="Arial" panose="020B0604020202020204" pitchFamily="34" charset="0"/>
              </a:rPr>
              <a:t>Historical Flooding: </a:t>
            </a:r>
            <a:r>
              <a:rPr lang="en-US" sz="2400" i="1" dirty="0" smtClean="0">
                <a:latin typeface="Arial" panose="020B0604020202020204" pitchFamily="34" charset="0"/>
                <a:cs typeface="Arial" panose="020B0604020202020204" pitchFamily="34" charset="0"/>
              </a:rPr>
              <a:t>Areas along river and along the coasts have experienced </a:t>
            </a:r>
            <a:r>
              <a:rPr lang="en-US" sz="2400" i="1" dirty="0">
                <a:latin typeface="Arial" panose="020B0604020202020204" pitchFamily="34" charset="0"/>
                <a:cs typeface="Arial" panose="020B0604020202020204" pitchFamily="34" charset="0"/>
              </a:rPr>
              <a:t>damaging precipitation-related </a:t>
            </a:r>
            <a:r>
              <a:rPr lang="en-US" sz="2400" i="1" dirty="0" smtClean="0">
                <a:latin typeface="Arial" panose="020B0604020202020204" pitchFamily="34" charset="0"/>
                <a:cs typeface="Arial" panose="020B0604020202020204" pitchFamily="34" charset="0"/>
              </a:rPr>
              <a:t>and water level rise flooding </a:t>
            </a:r>
            <a:r>
              <a:rPr lang="en-US" sz="2400" i="1" dirty="0">
                <a:latin typeface="Arial" panose="020B0604020202020204" pitchFamily="34" charset="0"/>
                <a:cs typeface="Arial" panose="020B0604020202020204" pitchFamily="34" charset="0"/>
              </a:rPr>
              <a:t>several times in the past decade. </a:t>
            </a:r>
            <a:endParaRPr lang="en-US" sz="2400" i="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22606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18369E27-9DCF-9E49-ADAE-3D94A10ACB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Content Placeholder 4">
            <a:extLst>
              <a:ext uri="{FF2B5EF4-FFF2-40B4-BE49-F238E27FC236}">
                <a16:creationId xmlns:a16="http://schemas.microsoft.com/office/drawing/2014/main" xmlns="" id="{F00B7B5C-3656-8849-9BDB-DF50534FE3D6}"/>
              </a:ext>
            </a:extLst>
          </p:cNvPr>
          <p:cNvSpPr txBox="1">
            <a:spLocks/>
          </p:cNvSpPr>
          <p:nvPr/>
        </p:nvSpPr>
        <p:spPr>
          <a:xfrm>
            <a:off x="228600" y="1752600"/>
            <a:ext cx="8686800" cy="44196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lgn="ctr">
              <a:spcAft>
                <a:spcPts val="1200"/>
              </a:spcAft>
            </a:pPr>
            <a:r>
              <a:rPr lang="en-US" sz="1800" b="1" dirty="0"/>
              <a:t>Scenario #1</a:t>
            </a:r>
          </a:p>
          <a:p>
            <a:pPr algn="ctr">
              <a:spcAft>
                <a:spcPts val="300"/>
              </a:spcAft>
            </a:pPr>
            <a:r>
              <a:rPr lang="en-US" sz="1800" b="1" dirty="0">
                <a:solidFill>
                  <a:schemeClr val="tx1">
                    <a:lumMod val="65000"/>
                    <a:lumOff val="35000"/>
                  </a:schemeClr>
                </a:solidFill>
              </a:rPr>
              <a:t>Climate Condition </a:t>
            </a:r>
            <a:r>
              <a:rPr lang="en-US" sz="1800" b="1" dirty="0" smtClean="0">
                <a:solidFill>
                  <a:schemeClr val="tx1">
                    <a:lumMod val="65000"/>
                    <a:lumOff val="35000"/>
                  </a:schemeClr>
                </a:solidFill>
              </a:rPr>
              <a:t>Baseline</a:t>
            </a:r>
            <a:endParaRPr lang="en-US" sz="1800" b="1" dirty="0">
              <a:solidFill>
                <a:schemeClr val="tx1">
                  <a:lumMod val="65000"/>
                  <a:lumOff val="35000"/>
                </a:schemeClr>
              </a:solidFill>
            </a:endParaRPr>
          </a:p>
          <a:p>
            <a:pPr>
              <a:spcAft>
                <a:spcPts val="300"/>
              </a:spcAft>
            </a:pPr>
            <a:r>
              <a:rPr lang="en-US" sz="1800" b="1" dirty="0" smtClean="0">
                <a:solidFill>
                  <a:schemeClr val="tx1">
                    <a:lumMod val="65000"/>
                    <a:lumOff val="35000"/>
                  </a:schemeClr>
                </a:solidFill>
              </a:rPr>
              <a:t>Water level rise: </a:t>
            </a:r>
            <a:r>
              <a:rPr lang="en-US" sz="1800" dirty="0" smtClean="0">
                <a:solidFill>
                  <a:schemeClr val="tx1">
                    <a:lumMod val="65000"/>
                    <a:lumOff val="35000"/>
                  </a:schemeClr>
                </a:solidFill>
              </a:rPr>
              <a:t>Existing coastline</a:t>
            </a:r>
            <a:endParaRPr lang="en-US" sz="1800" dirty="0">
              <a:solidFill>
                <a:schemeClr val="tx1">
                  <a:lumMod val="65000"/>
                  <a:lumOff val="35000"/>
                </a:schemeClr>
              </a:solidFill>
            </a:endParaRPr>
          </a:p>
          <a:p>
            <a:pPr>
              <a:spcAft>
                <a:spcPts val="300"/>
              </a:spcAft>
            </a:pPr>
            <a:r>
              <a:rPr lang="en-US" sz="1800" b="1" dirty="0" smtClean="0">
                <a:solidFill>
                  <a:schemeClr val="tx1">
                    <a:lumMod val="65000"/>
                    <a:lumOff val="35000"/>
                  </a:schemeClr>
                </a:solidFill>
              </a:rPr>
              <a:t>Precipitation:</a:t>
            </a:r>
            <a:r>
              <a:rPr lang="en-US" sz="1800" dirty="0" smtClean="0">
                <a:solidFill>
                  <a:schemeClr val="tx1">
                    <a:lumMod val="65000"/>
                    <a:lumOff val="35000"/>
                  </a:schemeClr>
                </a:solidFill>
              </a:rPr>
              <a:t> 45 inches annually</a:t>
            </a:r>
          </a:p>
          <a:p>
            <a:pPr>
              <a:spcAft>
                <a:spcPts val="300"/>
              </a:spcAft>
            </a:pPr>
            <a:r>
              <a:rPr lang="en-US" sz="1800" b="1" dirty="0" smtClean="0">
                <a:solidFill>
                  <a:schemeClr val="tx1">
                    <a:lumMod val="65000"/>
                    <a:lumOff val="35000"/>
                  </a:schemeClr>
                </a:solidFill>
              </a:rPr>
              <a:t>Extreme heat: </a:t>
            </a:r>
            <a:r>
              <a:rPr lang="en-US" sz="1800" dirty="0">
                <a:solidFill>
                  <a:schemeClr val="tx1">
                    <a:lumMod val="65000"/>
                    <a:lumOff val="35000"/>
                  </a:schemeClr>
                </a:solidFill>
              </a:rPr>
              <a:t>Currently experiences </a:t>
            </a:r>
            <a:r>
              <a:rPr lang="en-US" sz="1800" dirty="0" smtClean="0">
                <a:solidFill>
                  <a:schemeClr val="tx1">
                    <a:lumMod val="65000"/>
                    <a:lumOff val="35000"/>
                  </a:schemeClr>
                </a:solidFill>
              </a:rPr>
              <a:t>15 </a:t>
            </a:r>
            <a:r>
              <a:rPr lang="en-US" sz="1800" dirty="0">
                <a:solidFill>
                  <a:schemeClr val="tx1">
                    <a:lumMod val="65000"/>
                    <a:lumOff val="35000"/>
                  </a:schemeClr>
                </a:solidFill>
              </a:rPr>
              <a:t>extreme heat days (above 95°F) per </a:t>
            </a:r>
            <a:r>
              <a:rPr lang="en-US" sz="1800" dirty="0" smtClean="0">
                <a:solidFill>
                  <a:schemeClr val="tx1">
                    <a:lumMod val="65000"/>
                    <a:lumOff val="35000"/>
                  </a:schemeClr>
                </a:solidFill>
              </a:rPr>
              <a:t>year and 1 </a:t>
            </a:r>
            <a:r>
              <a:rPr lang="en-US" sz="1800" dirty="0">
                <a:solidFill>
                  <a:schemeClr val="tx1">
                    <a:lumMod val="65000"/>
                    <a:lumOff val="35000"/>
                  </a:schemeClr>
                </a:solidFill>
              </a:rPr>
              <a:t>heat wave event per summer lasting 3 </a:t>
            </a:r>
            <a:r>
              <a:rPr lang="en-US" sz="1800" dirty="0" smtClean="0">
                <a:solidFill>
                  <a:schemeClr val="tx1">
                    <a:lumMod val="65000"/>
                    <a:lumOff val="35000"/>
                  </a:schemeClr>
                </a:solidFill>
              </a:rPr>
              <a:t>days; Average </a:t>
            </a:r>
            <a:r>
              <a:rPr lang="en-US" sz="1800" dirty="0">
                <a:solidFill>
                  <a:schemeClr val="tx1">
                    <a:lumMod val="65000"/>
                    <a:lumOff val="35000"/>
                  </a:schemeClr>
                </a:solidFill>
              </a:rPr>
              <a:t>annual temperature is 60°F </a:t>
            </a:r>
            <a:endParaRPr lang="en-US" sz="1800" b="1" dirty="0">
              <a:solidFill>
                <a:schemeClr val="tx1">
                  <a:lumMod val="65000"/>
                  <a:lumOff val="35000"/>
                </a:schemeClr>
              </a:solidFill>
            </a:endParaRPr>
          </a:p>
          <a:p>
            <a:pPr algn="ctr">
              <a:spcAft>
                <a:spcPts val="300"/>
              </a:spcAft>
            </a:pPr>
            <a:r>
              <a:rPr lang="en-US" sz="1800" b="1" dirty="0"/>
              <a:t>Planning horizon: </a:t>
            </a:r>
            <a:r>
              <a:rPr lang="en-US" sz="1800" b="1" dirty="0" smtClean="0"/>
              <a:t>2030</a:t>
            </a:r>
          </a:p>
          <a:p>
            <a:pPr>
              <a:spcAft>
                <a:spcPts val="300"/>
              </a:spcAft>
            </a:pPr>
            <a:r>
              <a:rPr lang="en-US" sz="1800" b="1" dirty="0" smtClean="0"/>
              <a:t>Water level </a:t>
            </a:r>
            <a:r>
              <a:rPr lang="en-US" sz="1800" b="1" dirty="0"/>
              <a:t>rise: </a:t>
            </a:r>
            <a:r>
              <a:rPr lang="en-US" sz="1800" dirty="0" smtClean="0"/>
              <a:t>12” </a:t>
            </a:r>
            <a:r>
              <a:rPr lang="en-US" sz="1800" dirty="0"/>
              <a:t>by </a:t>
            </a:r>
            <a:r>
              <a:rPr lang="en-US" sz="1800" dirty="0" smtClean="0"/>
              <a:t>2030</a:t>
            </a:r>
            <a:endParaRPr lang="en-US" sz="1800" dirty="0"/>
          </a:p>
          <a:p>
            <a:pPr>
              <a:spcAft>
                <a:spcPts val="300"/>
              </a:spcAft>
            </a:pPr>
            <a:r>
              <a:rPr lang="en-US" sz="1800" b="1" dirty="0"/>
              <a:t>Precipitation: </a:t>
            </a:r>
            <a:r>
              <a:rPr lang="en-US" sz="1800" dirty="0"/>
              <a:t>20% increase in precipitation </a:t>
            </a:r>
            <a:r>
              <a:rPr lang="en-US" sz="1800" dirty="0" smtClean="0"/>
              <a:t>intensity</a:t>
            </a:r>
          </a:p>
          <a:p>
            <a:pPr>
              <a:spcAft>
                <a:spcPts val="300"/>
              </a:spcAft>
            </a:pPr>
            <a:r>
              <a:rPr lang="en-US" sz="1800" b="1" dirty="0" smtClean="0"/>
              <a:t>Extreme heat: </a:t>
            </a:r>
            <a:r>
              <a:rPr lang="en-US" sz="1800" dirty="0" smtClean="0"/>
              <a:t>14 more extreme heat days than current </a:t>
            </a:r>
            <a:r>
              <a:rPr lang="en-US" sz="1800" dirty="0"/>
              <a:t>day; 1 more heat wave event that lasts 1 more day than </a:t>
            </a:r>
            <a:r>
              <a:rPr lang="en-US" sz="1800" dirty="0" smtClean="0"/>
              <a:t>currently</a:t>
            </a:r>
            <a:r>
              <a:rPr lang="en-US" sz="1800" dirty="0"/>
              <a:t>; </a:t>
            </a:r>
            <a:r>
              <a:rPr lang="en-US" sz="1800" dirty="0" smtClean="0"/>
              <a:t>2°F increase </a:t>
            </a:r>
            <a:r>
              <a:rPr lang="en-US" sz="1800" dirty="0"/>
              <a:t>in average annual temperature</a:t>
            </a:r>
          </a:p>
          <a:p>
            <a:pPr>
              <a:spcAft>
                <a:spcPts val="1200"/>
              </a:spcAft>
            </a:pPr>
            <a:endParaRPr lang="en-US" sz="1800" dirty="0"/>
          </a:p>
          <a:p>
            <a:pPr>
              <a:spcAft>
                <a:spcPts val="1200"/>
              </a:spcAft>
            </a:pPr>
            <a:endParaRPr lang="en-US" sz="1800" dirty="0" smtClean="0"/>
          </a:p>
          <a:p>
            <a:endParaRPr lang="en-US" sz="1800" b="1" dirty="0"/>
          </a:p>
        </p:txBody>
      </p:sp>
    </p:spTree>
    <p:extLst>
      <p:ext uri="{BB962C8B-B14F-4D97-AF65-F5344CB8AC3E}">
        <p14:creationId xmlns:p14="http://schemas.microsoft.com/office/powerpoint/2010/main" val="20936679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F00B7B5C-3656-8849-9BDB-DF50534FE3D6}"/>
              </a:ext>
            </a:extLst>
          </p:cNvPr>
          <p:cNvSpPr txBox="1">
            <a:spLocks/>
          </p:cNvSpPr>
          <p:nvPr/>
        </p:nvSpPr>
        <p:spPr>
          <a:xfrm>
            <a:off x="228600" y="685800"/>
            <a:ext cx="8686800" cy="54864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spcAft>
                <a:spcPts val="300"/>
              </a:spcAft>
            </a:pPr>
            <a:r>
              <a:rPr lang="en-US" sz="1800" b="1" dirty="0"/>
              <a:t>Scenario #</a:t>
            </a:r>
            <a:r>
              <a:rPr lang="en-US" sz="1800" b="1" dirty="0" smtClean="0"/>
              <a:t>1 </a:t>
            </a:r>
            <a:r>
              <a:rPr lang="en-US" sz="1800" i="1" dirty="0" smtClean="0"/>
              <a:t>(cont.)</a:t>
            </a:r>
          </a:p>
          <a:p>
            <a:pPr>
              <a:spcAft>
                <a:spcPts val="300"/>
              </a:spcAft>
            </a:pPr>
            <a:endParaRPr lang="en-US" sz="1800" i="1" dirty="0"/>
          </a:p>
          <a:p>
            <a:pPr>
              <a:spcAft>
                <a:spcPts val="300"/>
              </a:spcAft>
            </a:pPr>
            <a:r>
              <a:rPr lang="en-US" sz="1800" u="sng" dirty="0" smtClean="0"/>
              <a:t>Additional Estimated Annual Impacts of Projected Scenario:</a:t>
            </a:r>
          </a:p>
          <a:p>
            <a:pPr marL="285750" indent="-285750">
              <a:spcAft>
                <a:spcPts val="300"/>
              </a:spcAft>
              <a:buFont typeface="Arial" panose="020B0604020202020204" pitchFamily="34" charset="0"/>
              <a:buChar char="•"/>
            </a:pPr>
            <a:r>
              <a:rPr lang="en-US" sz="1800" dirty="0" smtClean="0"/>
              <a:t>2,000 homes would be impacted by flooding</a:t>
            </a:r>
          </a:p>
          <a:p>
            <a:pPr marL="285750" indent="-285750">
              <a:spcAft>
                <a:spcPts val="300"/>
              </a:spcAft>
              <a:buFont typeface="Arial" panose="020B0604020202020204" pitchFamily="34" charset="0"/>
              <a:buChar char="•"/>
            </a:pPr>
            <a:r>
              <a:rPr lang="en-US" sz="1800" dirty="0" smtClean="0"/>
              <a:t>30 people will fall ill to heat stress or heat stroke, 10 will be admitted to the emergency room, 2 will pass away</a:t>
            </a:r>
          </a:p>
          <a:p>
            <a:pPr marL="285750" indent="-285750">
              <a:spcAft>
                <a:spcPts val="300"/>
              </a:spcAft>
              <a:buFont typeface="Arial" panose="020B0604020202020204" pitchFamily="34" charset="0"/>
              <a:buChar char="•"/>
            </a:pPr>
            <a:r>
              <a:rPr lang="en-US" sz="1800" dirty="0" smtClean="0"/>
              <a:t>5% increase in roadway maintenance budget and labor</a:t>
            </a:r>
          </a:p>
          <a:p>
            <a:pPr marL="285750" indent="-285750">
              <a:spcAft>
                <a:spcPts val="300"/>
              </a:spcAft>
              <a:buFont typeface="Arial" panose="020B0604020202020204" pitchFamily="34" charset="0"/>
              <a:buChar char="•"/>
            </a:pPr>
            <a:r>
              <a:rPr lang="en-US" sz="1800" dirty="0" smtClean="0"/>
              <a:t>50 agricultural workers will lose their jobs due to profit loss by the local farms</a:t>
            </a:r>
          </a:p>
          <a:p>
            <a:pPr marL="285750" indent="-285750">
              <a:spcAft>
                <a:spcPts val="300"/>
              </a:spcAft>
              <a:buFont typeface="Arial" panose="020B0604020202020204" pitchFamily="34" charset="0"/>
              <a:buChar char="•"/>
            </a:pPr>
            <a:endParaRPr lang="en-US" sz="1800" dirty="0"/>
          </a:p>
          <a:p>
            <a:pPr marL="285750" indent="-285750">
              <a:spcAft>
                <a:spcPts val="300"/>
              </a:spcAft>
              <a:buFont typeface="Arial" panose="020B0604020202020204" pitchFamily="34" charset="0"/>
              <a:buChar char="•"/>
            </a:pPr>
            <a:endParaRPr lang="en-US" sz="1800" dirty="0" smtClean="0"/>
          </a:p>
          <a:p>
            <a:pPr>
              <a:spcAft>
                <a:spcPts val="300"/>
              </a:spcAft>
            </a:pPr>
            <a:endParaRPr lang="en-US" sz="1800" dirty="0" smtClean="0"/>
          </a:p>
        </p:txBody>
      </p:sp>
    </p:spTree>
    <p:extLst>
      <p:ext uri="{BB962C8B-B14F-4D97-AF65-F5344CB8AC3E}">
        <p14:creationId xmlns:p14="http://schemas.microsoft.com/office/powerpoint/2010/main" val="2107007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18369E27-9DCF-9E49-ADAE-3D94A10ACB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Content Placeholder 4">
            <a:extLst>
              <a:ext uri="{FF2B5EF4-FFF2-40B4-BE49-F238E27FC236}">
                <a16:creationId xmlns:a16="http://schemas.microsoft.com/office/drawing/2014/main" xmlns="" id="{F00B7B5C-3656-8849-9BDB-DF50534FE3D6}"/>
              </a:ext>
            </a:extLst>
          </p:cNvPr>
          <p:cNvSpPr txBox="1">
            <a:spLocks/>
          </p:cNvSpPr>
          <p:nvPr/>
        </p:nvSpPr>
        <p:spPr>
          <a:xfrm>
            <a:off x="266700" y="1828800"/>
            <a:ext cx="8610600" cy="44196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lgn="ctr">
              <a:spcAft>
                <a:spcPts val="1200"/>
              </a:spcAft>
            </a:pPr>
            <a:r>
              <a:rPr lang="en-US" sz="1800" b="1" dirty="0"/>
              <a:t>Scenario </a:t>
            </a:r>
            <a:r>
              <a:rPr lang="en-US" sz="1800" b="1" dirty="0" smtClean="0"/>
              <a:t>#2</a:t>
            </a:r>
            <a:endParaRPr lang="en-US" sz="1800" dirty="0" smtClean="0"/>
          </a:p>
          <a:p>
            <a:pPr algn="ctr">
              <a:spcAft>
                <a:spcPts val="300"/>
              </a:spcAft>
            </a:pPr>
            <a:r>
              <a:rPr lang="en-US" sz="1800" b="1" dirty="0">
                <a:solidFill>
                  <a:schemeClr val="tx1">
                    <a:lumMod val="65000"/>
                    <a:lumOff val="35000"/>
                  </a:schemeClr>
                </a:solidFill>
              </a:rPr>
              <a:t>Climate Condition Baseline</a:t>
            </a:r>
          </a:p>
          <a:p>
            <a:pPr>
              <a:spcAft>
                <a:spcPts val="300"/>
              </a:spcAft>
            </a:pPr>
            <a:r>
              <a:rPr lang="en-US" sz="1800" b="1" dirty="0">
                <a:solidFill>
                  <a:schemeClr val="tx1">
                    <a:lumMod val="65000"/>
                    <a:lumOff val="35000"/>
                  </a:schemeClr>
                </a:solidFill>
              </a:rPr>
              <a:t>Water level rise: </a:t>
            </a:r>
            <a:r>
              <a:rPr lang="en-US" sz="1800" dirty="0">
                <a:solidFill>
                  <a:schemeClr val="tx1">
                    <a:lumMod val="65000"/>
                    <a:lumOff val="35000"/>
                  </a:schemeClr>
                </a:solidFill>
              </a:rPr>
              <a:t>Existing coastline</a:t>
            </a:r>
          </a:p>
          <a:p>
            <a:pPr>
              <a:spcAft>
                <a:spcPts val="300"/>
              </a:spcAft>
            </a:pPr>
            <a:r>
              <a:rPr lang="en-US" sz="1800" b="1" dirty="0">
                <a:solidFill>
                  <a:schemeClr val="tx1">
                    <a:lumMod val="65000"/>
                    <a:lumOff val="35000"/>
                  </a:schemeClr>
                </a:solidFill>
              </a:rPr>
              <a:t>Precipitation:</a:t>
            </a:r>
            <a:r>
              <a:rPr lang="en-US" sz="1800" dirty="0">
                <a:solidFill>
                  <a:schemeClr val="tx1">
                    <a:lumMod val="65000"/>
                    <a:lumOff val="35000"/>
                  </a:schemeClr>
                </a:solidFill>
              </a:rPr>
              <a:t> 45 inches annually</a:t>
            </a:r>
          </a:p>
          <a:p>
            <a:pPr>
              <a:spcAft>
                <a:spcPts val="300"/>
              </a:spcAft>
            </a:pPr>
            <a:r>
              <a:rPr lang="en-US" sz="1800" b="1" dirty="0" smtClean="0">
                <a:solidFill>
                  <a:schemeClr val="tx1">
                    <a:lumMod val="65000"/>
                    <a:lumOff val="35000"/>
                  </a:schemeClr>
                </a:solidFill>
              </a:rPr>
              <a:t>Extreme </a:t>
            </a:r>
            <a:r>
              <a:rPr lang="en-US" sz="1800" b="1" dirty="0">
                <a:solidFill>
                  <a:schemeClr val="tx1">
                    <a:lumMod val="65000"/>
                    <a:lumOff val="35000"/>
                  </a:schemeClr>
                </a:solidFill>
              </a:rPr>
              <a:t>heat: </a:t>
            </a:r>
            <a:r>
              <a:rPr lang="en-US" sz="1800" dirty="0">
                <a:solidFill>
                  <a:schemeClr val="tx1">
                    <a:lumMod val="65000"/>
                    <a:lumOff val="35000"/>
                  </a:schemeClr>
                </a:solidFill>
              </a:rPr>
              <a:t>Currently experiences </a:t>
            </a:r>
            <a:r>
              <a:rPr lang="en-US" sz="1800" dirty="0" smtClean="0">
                <a:solidFill>
                  <a:schemeClr val="tx1">
                    <a:lumMod val="65000"/>
                    <a:lumOff val="35000"/>
                  </a:schemeClr>
                </a:solidFill>
              </a:rPr>
              <a:t>15 </a:t>
            </a:r>
            <a:r>
              <a:rPr lang="en-US" sz="1800" dirty="0">
                <a:solidFill>
                  <a:schemeClr val="tx1">
                    <a:lumMod val="65000"/>
                    <a:lumOff val="35000"/>
                  </a:schemeClr>
                </a:solidFill>
              </a:rPr>
              <a:t>extreme heat days (above 95°F) per year and 1 heat wave event per summer lasting 3 days; Average annual temperature is 60°F </a:t>
            </a:r>
            <a:endParaRPr lang="en-US" sz="1800" b="1" dirty="0">
              <a:solidFill>
                <a:schemeClr val="tx1">
                  <a:lumMod val="65000"/>
                  <a:lumOff val="35000"/>
                </a:schemeClr>
              </a:solidFill>
            </a:endParaRPr>
          </a:p>
          <a:p>
            <a:pPr algn="ctr">
              <a:spcAft>
                <a:spcPts val="300"/>
              </a:spcAft>
            </a:pPr>
            <a:r>
              <a:rPr lang="en-US" sz="1800" b="1" dirty="0" smtClean="0"/>
              <a:t>Planning </a:t>
            </a:r>
            <a:r>
              <a:rPr lang="en-US" sz="1800" b="1" dirty="0"/>
              <a:t>horizon: </a:t>
            </a:r>
            <a:r>
              <a:rPr lang="en-US" sz="1800" b="1" dirty="0" smtClean="0"/>
              <a:t>2050</a:t>
            </a:r>
          </a:p>
          <a:p>
            <a:pPr>
              <a:spcAft>
                <a:spcPts val="300"/>
              </a:spcAft>
            </a:pPr>
            <a:r>
              <a:rPr lang="en-US" sz="1800" b="1" dirty="0"/>
              <a:t>Water level rise: </a:t>
            </a:r>
            <a:r>
              <a:rPr lang="en-US" sz="1800" dirty="0" smtClean="0"/>
              <a:t>24” by 2050</a:t>
            </a:r>
          </a:p>
          <a:p>
            <a:pPr>
              <a:spcAft>
                <a:spcPts val="300"/>
              </a:spcAft>
            </a:pPr>
            <a:r>
              <a:rPr lang="en-US" sz="1800" b="1" dirty="0" smtClean="0"/>
              <a:t>Precipitation: </a:t>
            </a:r>
            <a:r>
              <a:rPr lang="en-US" sz="1800" dirty="0"/>
              <a:t>2</a:t>
            </a:r>
            <a:r>
              <a:rPr lang="en-US" sz="1800" dirty="0" smtClean="0"/>
              <a:t>0% increase in precipitation intensity</a:t>
            </a:r>
          </a:p>
          <a:p>
            <a:pPr>
              <a:spcAft>
                <a:spcPts val="300"/>
              </a:spcAft>
            </a:pPr>
            <a:r>
              <a:rPr lang="en-US" sz="1800" b="1" dirty="0" smtClean="0"/>
              <a:t>Extreme heat: </a:t>
            </a:r>
            <a:r>
              <a:rPr lang="en-US" sz="1800" dirty="0" smtClean="0"/>
              <a:t>28 more extreme heat days than current </a:t>
            </a:r>
            <a:r>
              <a:rPr lang="en-US" sz="1800" dirty="0"/>
              <a:t>day; 2 more heat wave events that lasts 2 more days than </a:t>
            </a:r>
            <a:r>
              <a:rPr lang="en-US" sz="1800" dirty="0" smtClean="0"/>
              <a:t>currently; 4°F </a:t>
            </a:r>
            <a:r>
              <a:rPr lang="en-US" sz="1800" dirty="0"/>
              <a:t>increase in average annual temperature</a:t>
            </a:r>
          </a:p>
          <a:p>
            <a:pPr>
              <a:spcAft>
                <a:spcPts val="300"/>
              </a:spcAft>
            </a:pPr>
            <a:endParaRPr lang="en-US" sz="1800" dirty="0"/>
          </a:p>
          <a:p>
            <a:pPr>
              <a:spcAft>
                <a:spcPts val="300"/>
              </a:spcAft>
            </a:pPr>
            <a:endParaRPr lang="en-US" sz="1800" dirty="0"/>
          </a:p>
        </p:txBody>
      </p:sp>
    </p:spTree>
    <p:extLst>
      <p:ext uri="{BB962C8B-B14F-4D97-AF65-F5344CB8AC3E}">
        <p14:creationId xmlns:p14="http://schemas.microsoft.com/office/powerpoint/2010/main" val="33683027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F00B7B5C-3656-8849-9BDB-DF50534FE3D6}"/>
              </a:ext>
            </a:extLst>
          </p:cNvPr>
          <p:cNvSpPr txBox="1">
            <a:spLocks/>
          </p:cNvSpPr>
          <p:nvPr/>
        </p:nvSpPr>
        <p:spPr>
          <a:xfrm>
            <a:off x="228600" y="685800"/>
            <a:ext cx="8686800" cy="54864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spcAft>
                <a:spcPts val="300"/>
              </a:spcAft>
            </a:pPr>
            <a:r>
              <a:rPr lang="en-US" sz="1800" b="1" dirty="0"/>
              <a:t>Scenario </a:t>
            </a:r>
            <a:r>
              <a:rPr lang="en-US" sz="1800" b="1" dirty="0" smtClean="0"/>
              <a:t>#</a:t>
            </a:r>
            <a:r>
              <a:rPr lang="en-US" sz="1800" b="1" dirty="0"/>
              <a:t>2</a:t>
            </a:r>
            <a:r>
              <a:rPr lang="en-US" sz="1800" b="1" dirty="0" smtClean="0"/>
              <a:t> </a:t>
            </a:r>
            <a:r>
              <a:rPr lang="en-US" sz="1800" i="1" dirty="0" smtClean="0"/>
              <a:t>(cont.)</a:t>
            </a:r>
          </a:p>
          <a:p>
            <a:pPr>
              <a:spcAft>
                <a:spcPts val="300"/>
              </a:spcAft>
            </a:pPr>
            <a:endParaRPr lang="en-US" sz="1800" i="1" dirty="0"/>
          </a:p>
          <a:p>
            <a:pPr>
              <a:spcAft>
                <a:spcPts val="300"/>
              </a:spcAft>
            </a:pPr>
            <a:r>
              <a:rPr lang="en-US" sz="1800" u="sng" dirty="0" smtClean="0"/>
              <a:t>Additional Estimated Annual Impacts of Projected Scenario:</a:t>
            </a:r>
          </a:p>
          <a:p>
            <a:pPr marL="285750" indent="-285750">
              <a:spcAft>
                <a:spcPts val="300"/>
              </a:spcAft>
              <a:buFont typeface="Arial" panose="020B0604020202020204" pitchFamily="34" charset="0"/>
              <a:buChar char="•"/>
            </a:pPr>
            <a:r>
              <a:rPr lang="en-US" sz="1800" dirty="0" smtClean="0"/>
              <a:t>3,000 homes would be impacted by flooding</a:t>
            </a:r>
          </a:p>
          <a:p>
            <a:pPr marL="285750" indent="-285750">
              <a:spcAft>
                <a:spcPts val="300"/>
              </a:spcAft>
              <a:buFont typeface="Arial" panose="020B0604020202020204" pitchFamily="34" charset="0"/>
              <a:buChar char="•"/>
            </a:pPr>
            <a:r>
              <a:rPr lang="en-US" sz="1800" dirty="0"/>
              <a:t>6</a:t>
            </a:r>
            <a:r>
              <a:rPr lang="en-US" sz="1800" dirty="0" smtClean="0"/>
              <a:t>0 people will fall ill to heat stress or heat stroke, 20 will be admitted to the emergency room, 4 will pass away</a:t>
            </a:r>
          </a:p>
          <a:p>
            <a:pPr marL="285750" indent="-285750">
              <a:spcAft>
                <a:spcPts val="300"/>
              </a:spcAft>
              <a:buFont typeface="Arial" panose="020B0604020202020204" pitchFamily="34" charset="0"/>
              <a:buChar char="•"/>
            </a:pPr>
            <a:r>
              <a:rPr lang="en-US" sz="1800" dirty="0" smtClean="0"/>
              <a:t>10% increase in roadway maintenance budget and labor</a:t>
            </a:r>
          </a:p>
          <a:p>
            <a:pPr marL="285750" indent="-285750">
              <a:spcAft>
                <a:spcPts val="300"/>
              </a:spcAft>
              <a:buFont typeface="Arial" panose="020B0604020202020204" pitchFamily="34" charset="0"/>
              <a:buChar char="•"/>
            </a:pPr>
            <a:r>
              <a:rPr lang="en-US" sz="1800" dirty="0" smtClean="0"/>
              <a:t>75 agricultural workers will lose their jobs due to profit loss by the local farms</a:t>
            </a:r>
          </a:p>
          <a:p>
            <a:pPr marL="285750" indent="-285750">
              <a:spcAft>
                <a:spcPts val="300"/>
              </a:spcAft>
              <a:buFont typeface="Arial" panose="020B0604020202020204" pitchFamily="34" charset="0"/>
              <a:buChar char="•"/>
            </a:pPr>
            <a:endParaRPr lang="en-US" sz="1800" dirty="0"/>
          </a:p>
          <a:p>
            <a:pPr marL="285750" indent="-285750">
              <a:spcAft>
                <a:spcPts val="300"/>
              </a:spcAft>
              <a:buFont typeface="Arial" panose="020B0604020202020204" pitchFamily="34" charset="0"/>
              <a:buChar char="•"/>
            </a:pPr>
            <a:endParaRPr lang="en-US" sz="1800" dirty="0" smtClean="0"/>
          </a:p>
          <a:p>
            <a:pPr>
              <a:spcAft>
                <a:spcPts val="300"/>
              </a:spcAft>
            </a:pPr>
            <a:endParaRPr lang="en-US" sz="1800" dirty="0" smtClean="0"/>
          </a:p>
        </p:txBody>
      </p:sp>
    </p:spTree>
    <p:extLst>
      <p:ext uri="{BB962C8B-B14F-4D97-AF65-F5344CB8AC3E}">
        <p14:creationId xmlns:p14="http://schemas.microsoft.com/office/powerpoint/2010/main" val="2586438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18369E27-9DCF-9E49-ADAE-3D94A10ACB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Content Placeholder 4">
            <a:extLst>
              <a:ext uri="{FF2B5EF4-FFF2-40B4-BE49-F238E27FC236}">
                <a16:creationId xmlns:a16="http://schemas.microsoft.com/office/drawing/2014/main" xmlns="" id="{F00B7B5C-3656-8849-9BDB-DF50534FE3D6}"/>
              </a:ext>
            </a:extLst>
          </p:cNvPr>
          <p:cNvSpPr txBox="1">
            <a:spLocks/>
          </p:cNvSpPr>
          <p:nvPr/>
        </p:nvSpPr>
        <p:spPr>
          <a:xfrm>
            <a:off x="304800" y="1752600"/>
            <a:ext cx="8686800" cy="44196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lgn="ctr">
              <a:spcAft>
                <a:spcPts val="1200"/>
              </a:spcAft>
            </a:pPr>
            <a:r>
              <a:rPr lang="en-US" sz="1800" b="1" dirty="0"/>
              <a:t>Scenario </a:t>
            </a:r>
            <a:r>
              <a:rPr lang="en-US" sz="1800" b="1" dirty="0" smtClean="0"/>
              <a:t>#3</a:t>
            </a:r>
            <a:endParaRPr lang="en-US" sz="1800" b="1" dirty="0"/>
          </a:p>
          <a:p>
            <a:pPr algn="ctr">
              <a:spcAft>
                <a:spcPts val="300"/>
              </a:spcAft>
            </a:pPr>
            <a:r>
              <a:rPr lang="en-US" sz="1800" b="1" dirty="0">
                <a:solidFill>
                  <a:schemeClr val="tx1">
                    <a:lumMod val="65000"/>
                    <a:lumOff val="35000"/>
                  </a:schemeClr>
                </a:solidFill>
              </a:rPr>
              <a:t>Climate Condition Baseline</a:t>
            </a:r>
          </a:p>
          <a:p>
            <a:pPr>
              <a:spcAft>
                <a:spcPts val="300"/>
              </a:spcAft>
            </a:pPr>
            <a:r>
              <a:rPr lang="en-US" sz="1800" b="1" dirty="0">
                <a:solidFill>
                  <a:schemeClr val="tx1">
                    <a:lumMod val="65000"/>
                    <a:lumOff val="35000"/>
                  </a:schemeClr>
                </a:solidFill>
              </a:rPr>
              <a:t>Water level rise: </a:t>
            </a:r>
            <a:r>
              <a:rPr lang="en-US" sz="1800" dirty="0">
                <a:solidFill>
                  <a:schemeClr val="tx1">
                    <a:lumMod val="65000"/>
                    <a:lumOff val="35000"/>
                  </a:schemeClr>
                </a:solidFill>
              </a:rPr>
              <a:t>Existing coastline</a:t>
            </a:r>
          </a:p>
          <a:p>
            <a:pPr>
              <a:spcAft>
                <a:spcPts val="300"/>
              </a:spcAft>
            </a:pPr>
            <a:r>
              <a:rPr lang="en-US" sz="1800" b="1" dirty="0">
                <a:solidFill>
                  <a:schemeClr val="tx1">
                    <a:lumMod val="65000"/>
                    <a:lumOff val="35000"/>
                  </a:schemeClr>
                </a:solidFill>
              </a:rPr>
              <a:t>Precipitation:</a:t>
            </a:r>
            <a:r>
              <a:rPr lang="en-US" sz="1800" dirty="0">
                <a:solidFill>
                  <a:schemeClr val="tx1">
                    <a:lumMod val="65000"/>
                    <a:lumOff val="35000"/>
                  </a:schemeClr>
                </a:solidFill>
              </a:rPr>
              <a:t> 45 inches annually</a:t>
            </a:r>
          </a:p>
          <a:p>
            <a:pPr>
              <a:spcAft>
                <a:spcPts val="300"/>
              </a:spcAft>
            </a:pPr>
            <a:r>
              <a:rPr lang="en-US" sz="1800" b="1" dirty="0" smtClean="0">
                <a:solidFill>
                  <a:schemeClr val="tx1">
                    <a:lumMod val="65000"/>
                    <a:lumOff val="35000"/>
                  </a:schemeClr>
                </a:solidFill>
              </a:rPr>
              <a:t>Extreme </a:t>
            </a:r>
            <a:r>
              <a:rPr lang="en-US" sz="1800" b="1" dirty="0">
                <a:solidFill>
                  <a:schemeClr val="tx1">
                    <a:lumMod val="65000"/>
                    <a:lumOff val="35000"/>
                  </a:schemeClr>
                </a:solidFill>
              </a:rPr>
              <a:t>heat: </a:t>
            </a:r>
            <a:r>
              <a:rPr lang="en-US" sz="1800" dirty="0">
                <a:solidFill>
                  <a:schemeClr val="tx1">
                    <a:lumMod val="65000"/>
                    <a:lumOff val="35000"/>
                  </a:schemeClr>
                </a:solidFill>
              </a:rPr>
              <a:t>Currently experiences </a:t>
            </a:r>
            <a:r>
              <a:rPr lang="en-US" sz="1800" dirty="0" smtClean="0">
                <a:solidFill>
                  <a:schemeClr val="tx1">
                    <a:lumMod val="65000"/>
                    <a:lumOff val="35000"/>
                  </a:schemeClr>
                </a:solidFill>
              </a:rPr>
              <a:t>15 </a:t>
            </a:r>
            <a:r>
              <a:rPr lang="en-US" sz="1800" dirty="0">
                <a:solidFill>
                  <a:schemeClr val="tx1">
                    <a:lumMod val="65000"/>
                    <a:lumOff val="35000"/>
                  </a:schemeClr>
                </a:solidFill>
              </a:rPr>
              <a:t>extreme heat days (above 95°F) per year and 1 heat wave event per summer lasting 3 days; Average annual temperature is 60°F </a:t>
            </a:r>
            <a:endParaRPr lang="en-US" sz="1800" b="1" dirty="0">
              <a:solidFill>
                <a:schemeClr val="tx1">
                  <a:lumMod val="65000"/>
                  <a:lumOff val="35000"/>
                </a:schemeClr>
              </a:solidFill>
            </a:endParaRPr>
          </a:p>
          <a:p>
            <a:pPr algn="ctr">
              <a:spcAft>
                <a:spcPts val="300"/>
              </a:spcAft>
            </a:pPr>
            <a:r>
              <a:rPr lang="en-US" sz="1800" b="1" dirty="0" smtClean="0"/>
              <a:t>Planning </a:t>
            </a:r>
            <a:r>
              <a:rPr lang="en-US" sz="1800" b="1" dirty="0"/>
              <a:t>horizon: </a:t>
            </a:r>
            <a:r>
              <a:rPr lang="en-US" sz="1800" b="1" dirty="0" smtClean="0"/>
              <a:t>2050</a:t>
            </a:r>
          </a:p>
          <a:p>
            <a:pPr>
              <a:spcAft>
                <a:spcPts val="300"/>
              </a:spcAft>
            </a:pPr>
            <a:r>
              <a:rPr lang="en-US" sz="1800" b="1" dirty="0"/>
              <a:t>Water level rise: </a:t>
            </a:r>
            <a:r>
              <a:rPr lang="en-US" sz="1800" dirty="0" smtClean="0"/>
              <a:t>12” </a:t>
            </a:r>
            <a:r>
              <a:rPr lang="en-US" sz="1800" dirty="0"/>
              <a:t>by </a:t>
            </a:r>
            <a:r>
              <a:rPr lang="en-US" sz="1800" dirty="0" smtClean="0"/>
              <a:t>2050</a:t>
            </a:r>
            <a:endParaRPr lang="en-US" sz="1800" dirty="0"/>
          </a:p>
          <a:p>
            <a:pPr>
              <a:spcAft>
                <a:spcPts val="300"/>
              </a:spcAft>
            </a:pPr>
            <a:r>
              <a:rPr lang="en-US" sz="1800" b="1" dirty="0"/>
              <a:t>Precipitation: </a:t>
            </a:r>
            <a:r>
              <a:rPr lang="en-US" sz="1800" dirty="0" smtClean="0"/>
              <a:t>No change</a:t>
            </a:r>
          </a:p>
          <a:p>
            <a:pPr>
              <a:spcAft>
                <a:spcPts val="300"/>
              </a:spcAft>
            </a:pPr>
            <a:r>
              <a:rPr lang="en-US" sz="1800" b="1" dirty="0" smtClean="0"/>
              <a:t>Extreme heat: </a:t>
            </a:r>
            <a:r>
              <a:rPr lang="en-US" sz="1800" dirty="0" smtClean="0"/>
              <a:t>28 more extreme heat days than current </a:t>
            </a:r>
            <a:r>
              <a:rPr lang="en-US" sz="1800" dirty="0"/>
              <a:t>day; 1 more heat wave event that lasts 1 more day than currently; </a:t>
            </a:r>
            <a:r>
              <a:rPr lang="en-US" sz="1800" dirty="0" smtClean="0"/>
              <a:t>3</a:t>
            </a:r>
            <a:r>
              <a:rPr lang="en-US" sz="1800" dirty="0"/>
              <a:t>°F</a:t>
            </a:r>
            <a:r>
              <a:rPr lang="en-US" sz="1800" dirty="0" smtClean="0"/>
              <a:t> increase </a:t>
            </a:r>
            <a:r>
              <a:rPr lang="en-US" sz="1800" dirty="0"/>
              <a:t>in average annual temperature</a:t>
            </a:r>
          </a:p>
          <a:p>
            <a:pPr>
              <a:spcAft>
                <a:spcPts val="300"/>
              </a:spcAft>
            </a:pPr>
            <a:endParaRPr lang="en-US" sz="1800" dirty="0"/>
          </a:p>
          <a:p>
            <a:pPr>
              <a:spcAft>
                <a:spcPts val="300"/>
              </a:spcAft>
            </a:pPr>
            <a:endParaRPr lang="en-US" sz="1800" dirty="0" smtClean="0"/>
          </a:p>
          <a:p>
            <a:pPr>
              <a:spcAft>
                <a:spcPts val="300"/>
              </a:spcAft>
            </a:pPr>
            <a:endParaRPr lang="en-US" sz="1800" b="1" dirty="0"/>
          </a:p>
        </p:txBody>
      </p:sp>
    </p:spTree>
    <p:extLst>
      <p:ext uri="{BB962C8B-B14F-4D97-AF65-F5344CB8AC3E}">
        <p14:creationId xmlns:p14="http://schemas.microsoft.com/office/powerpoint/2010/main" val="41187338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F00B7B5C-3656-8849-9BDB-DF50534FE3D6}"/>
              </a:ext>
            </a:extLst>
          </p:cNvPr>
          <p:cNvSpPr txBox="1">
            <a:spLocks/>
          </p:cNvSpPr>
          <p:nvPr/>
        </p:nvSpPr>
        <p:spPr>
          <a:xfrm>
            <a:off x="228600" y="685800"/>
            <a:ext cx="8686800" cy="54864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spcAft>
                <a:spcPts val="300"/>
              </a:spcAft>
            </a:pPr>
            <a:r>
              <a:rPr lang="en-US" sz="1800" b="1" dirty="0"/>
              <a:t>Scenario </a:t>
            </a:r>
            <a:r>
              <a:rPr lang="en-US" sz="1800" b="1" dirty="0" smtClean="0"/>
              <a:t>#</a:t>
            </a:r>
            <a:r>
              <a:rPr lang="en-US" sz="1800" b="1" dirty="0"/>
              <a:t>3</a:t>
            </a:r>
            <a:r>
              <a:rPr lang="en-US" sz="1800" b="1" dirty="0" smtClean="0"/>
              <a:t> </a:t>
            </a:r>
            <a:r>
              <a:rPr lang="en-US" sz="1800" i="1" dirty="0" smtClean="0"/>
              <a:t>(cont.)</a:t>
            </a:r>
          </a:p>
          <a:p>
            <a:pPr>
              <a:spcAft>
                <a:spcPts val="300"/>
              </a:spcAft>
            </a:pPr>
            <a:endParaRPr lang="en-US" sz="1800" i="1" dirty="0"/>
          </a:p>
          <a:p>
            <a:pPr>
              <a:spcAft>
                <a:spcPts val="300"/>
              </a:spcAft>
            </a:pPr>
            <a:r>
              <a:rPr lang="en-US" sz="1800" u="sng" dirty="0"/>
              <a:t>Additional Estimated </a:t>
            </a:r>
            <a:r>
              <a:rPr lang="en-US" sz="1800" u="sng" dirty="0" smtClean="0"/>
              <a:t>Annual Impacts of Projected Scenario:</a:t>
            </a:r>
          </a:p>
          <a:p>
            <a:pPr marL="285750" indent="-285750">
              <a:spcAft>
                <a:spcPts val="300"/>
              </a:spcAft>
              <a:buFont typeface="Arial" panose="020B0604020202020204" pitchFamily="34" charset="0"/>
              <a:buChar char="•"/>
            </a:pPr>
            <a:r>
              <a:rPr lang="en-US" sz="1800" dirty="0" smtClean="0"/>
              <a:t>750 homes would be impacted by flooding</a:t>
            </a:r>
          </a:p>
          <a:p>
            <a:pPr marL="285750" indent="-285750">
              <a:spcAft>
                <a:spcPts val="300"/>
              </a:spcAft>
              <a:buFont typeface="Arial" panose="020B0604020202020204" pitchFamily="34" charset="0"/>
              <a:buChar char="•"/>
            </a:pPr>
            <a:r>
              <a:rPr lang="en-US" sz="1800" dirty="0"/>
              <a:t>30 people will fall ill to heat stress or heat stroke, 10 will be admitted to the emergency room, 2 will pass away</a:t>
            </a:r>
          </a:p>
          <a:p>
            <a:pPr marL="285750" indent="-285750">
              <a:spcAft>
                <a:spcPts val="300"/>
              </a:spcAft>
              <a:buFont typeface="Arial" panose="020B0604020202020204" pitchFamily="34" charset="0"/>
              <a:buChar char="•"/>
            </a:pPr>
            <a:r>
              <a:rPr lang="en-US" sz="1800" dirty="0"/>
              <a:t>8</a:t>
            </a:r>
            <a:r>
              <a:rPr lang="en-US" sz="1800" dirty="0" smtClean="0"/>
              <a:t>% increase in roadway maintenance budget and labor</a:t>
            </a:r>
          </a:p>
          <a:p>
            <a:pPr marL="285750" indent="-285750">
              <a:spcAft>
                <a:spcPts val="300"/>
              </a:spcAft>
              <a:buFont typeface="Arial" panose="020B0604020202020204" pitchFamily="34" charset="0"/>
              <a:buChar char="•"/>
            </a:pPr>
            <a:r>
              <a:rPr lang="en-US" sz="1800" dirty="0" smtClean="0"/>
              <a:t>30 agricultural workers will lose their jobs due to profit loss by the local farms</a:t>
            </a:r>
          </a:p>
          <a:p>
            <a:pPr marL="285750" indent="-285750">
              <a:spcAft>
                <a:spcPts val="300"/>
              </a:spcAft>
              <a:buFont typeface="Arial" panose="020B0604020202020204" pitchFamily="34" charset="0"/>
              <a:buChar char="•"/>
            </a:pPr>
            <a:endParaRPr lang="en-US" sz="1800" dirty="0"/>
          </a:p>
          <a:p>
            <a:pPr marL="285750" indent="-285750">
              <a:spcAft>
                <a:spcPts val="300"/>
              </a:spcAft>
              <a:buFont typeface="Arial" panose="020B0604020202020204" pitchFamily="34" charset="0"/>
              <a:buChar char="•"/>
            </a:pPr>
            <a:endParaRPr lang="en-US" sz="1800" dirty="0" smtClean="0"/>
          </a:p>
          <a:p>
            <a:pPr>
              <a:spcAft>
                <a:spcPts val="300"/>
              </a:spcAft>
            </a:pPr>
            <a:endParaRPr lang="en-US" sz="1800" dirty="0" smtClean="0"/>
          </a:p>
        </p:txBody>
      </p:sp>
    </p:spTree>
    <p:extLst>
      <p:ext uri="{BB962C8B-B14F-4D97-AF65-F5344CB8AC3E}">
        <p14:creationId xmlns:p14="http://schemas.microsoft.com/office/powerpoint/2010/main" val="1109545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999A868-AB5D-2C41-AC25-E912E70376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Content Placeholder 4">
            <a:extLst>
              <a:ext uri="{FF2B5EF4-FFF2-40B4-BE49-F238E27FC236}">
                <a16:creationId xmlns:a16="http://schemas.microsoft.com/office/drawing/2014/main" xmlns="" id="{258254C6-CD76-F746-9A75-8DE9963F75CE}"/>
              </a:ext>
            </a:extLst>
          </p:cNvPr>
          <p:cNvSpPr txBox="1">
            <a:spLocks/>
          </p:cNvSpPr>
          <p:nvPr/>
        </p:nvSpPr>
        <p:spPr>
          <a:xfrm>
            <a:off x="457200" y="1905000"/>
            <a:ext cx="5791200" cy="44196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b="1" dirty="0" smtClean="0">
                <a:solidFill>
                  <a:srgbClr val="FACC20"/>
                </a:solidFill>
              </a:rPr>
              <a:t>Total City Budget Card 1</a:t>
            </a:r>
            <a:endParaRPr lang="en-US" b="1" dirty="0">
              <a:solidFill>
                <a:srgbClr val="FACC20"/>
              </a:solidFill>
            </a:endParaRPr>
          </a:p>
          <a:p>
            <a:r>
              <a:rPr lang="en-US" sz="8000" dirty="0" smtClean="0">
                <a:solidFill>
                  <a:srgbClr val="FACC20"/>
                </a:solidFill>
              </a:rPr>
              <a:t>$14 million</a:t>
            </a:r>
          </a:p>
          <a:p>
            <a:endParaRPr lang="en-US" sz="8000" b="1" dirty="0">
              <a:solidFill>
                <a:srgbClr val="FACC20"/>
              </a:solidFill>
            </a:endParaRPr>
          </a:p>
        </p:txBody>
      </p:sp>
    </p:spTree>
    <p:extLst>
      <p:ext uri="{BB962C8B-B14F-4D97-AF65-F5344CB8AC3E}">
        <p14:creationId xmlns:p14="http://schemas.microsoft.com/office/powerpoint/2010/main" val="3968927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984248"/>
            <a:ext cx="8153400" cy="4419600"/>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interests of the  </a:t>
            </a:r>
            <a:r>
              <a:rPr lang="en-US" dirty="0" smtClean="0">
                <a:solidFill>
                  <a:srgbClr val="292D78"/>
                </a:solidFill>
              </a:rPr>
              <a:t>Muggytown Transportation </a:t>
            </a:r>
            <a:r>
              <a:rPr lang="en-US" dirty="0">
                <a:solidFill>
                  <a:srgbClr val="292D78"/>
                </a:solidFill>
              </a:rPr>
              <a:t>Agency </a:t>
            </a:r>
            <a:r>
              <a:rPr lang="en-US" dirty="0" smtClean="0">
                <a:solidFill>
                  <a:srgbClr val="292D78"/>
                </a:solidFill>
              </a:rPr>
              <a:t>(</a:t>
            </a:r>
            <a:r>
              <a:rPr lang="en-US" dirty="0">
                <a:solidFill>
                  <a:srgbClr val="292D78"/>
                </a:solidFill>
              </a:rPr>
              <a:t>M</a:t>
            </a:r>
            <a:r>
              <a:rPr lang="en-US" dirty="0" smtClean="0">
                <a:solidFill>
                  <a:srgbClr val="292D78"/>
                </a:solidFill>
              </a:rPr>
              <a:t>TA</a:t>
            </a:r>
            <a:r>
              <a:rPr lang="en-US" dirty="0">
                <a:solidFill>
                  <a:srgbClr val="292D78"/>
                </a:solidFill>
              </a:rPr>
              <a:t>), which maintains the town’s </a:t>
            </a:r>
            <a:r>
              <a:rPr lang="en-US" dirty="0" smtClean="0">
                <a:solidFill>
                  <a:srgbClr val="292D78"/>
                </a:solidFill>
              </a:rPr>
              <a:t>roads and </a:t>
            </a:r>
            <a:r>
              <a:rPr lang="en-US" dirty="0">
                <a:solidFill>
                  <a:srgbClr val="292D78"/>
                </a:solidFill>
              </a:rPr>
              <a:t>public transit, including buses</a:t>
            </a:r>
            <a:r>
              <a:rPr lang="en-US" dirty="0" smtClean="0">
                <a:solidFill>
                  <a:srgbClr val="292D78"/>
                </a:solidFill>
              </a:rPr>
              <a:t>, and </a:t>
            </a:r>
            <a:r>
              <a:rPr lang="en-US" dirty="0">
                <a:solidFill>
                  <a:srgbClr val="292D78"/>
                </a:solidFill>
              </a:rPr>
              <a:t>light </a:t>
            </a:r>
            <a:r>
              <a:rPr lang="en-US" dirty="0" smtClean="0">
                <a:solidFill>
                  <a:srgbClr val="292D78"/>
                </a:solidFill>
              </a:rPr>
              <a:t>rail. You are actively involved in the city’s planning initiatives and deeply care about sustainability and resilience. </a:t>
            </a:r>
            <a:endParaRPr lang="en-US" dirty="0">
              <a:solidFill>
                <a:srgbClr val="292D78"/>
              </a:solidFill>
            </a:endParaRPr>
          </a:p>
          <a:p>
            <a:pPr>
              <a:spcBef>
                <a:spcPts val="0"/>
              </a:spcBef>
              <a:spcAft>
                <a:spcPts val="1200"/>
              </a:spcAft>
            </a:pPr>
            <a:r>
              <a:rPr lang="en-US" dirty="0">
                <a:solidFill>
                  <a:srgbClr val="292D78"/>
                </a:solidFill>
              </a:rPr>
              <a:t>You were in a car accident </a:t>
            </a:r>
            <a:r>
              <a:rPr lang="en-US" dirty="0" smtClean="0">
                <a:solidFill>
                  <a:srgbClr val="292D78"/>
                </a:solidFill>
              </a:rPr>
              <a:t>two </a:t>
            </a:r>
            <a:r>
              <a:rPr lang="en-US" dirty="0">
                <a:solidFill>
                  <a:srgbClr val="292D78"/>
                </a:solidFill>
              </a:rPr>
              <a:t>years and are disabled from those injuries. You live </a:t>
            </a:r>
            <a:r>
              <a:rPr lang="en-US" dirty="0" smtClean="0">
                <a:solidFill>
                  <a:srgbClr val="292D78"/>
                </a:solidFill>
              </a:rPr>
              <a:t>along the Riverwalk area. You take your child to </a:t>
            </a:r>
            <a:r>
              <a:rPr lang="en-US" dirty="0">
                <a:solidFill>
                  <a:srgbClr val="292D78"/>
                </a:solidFill>
              </a:rPr>
              <a:t>D</a:t>
            </a:r>
            <a:r>
              <a:rPr lang="en-US" dirty="0" smtClean="0">
                <a:solidFill>
                  <a:srgbClr val="292D78"/>
                </a:solidFill>
              </a:rPr>
              <a:t>aycare everyday by car. </a:t>
            </a:r>
          </a:p>
          <a:p>
            <a:pPr>
              <a:spcBef>
                <a:spcPts val="0"/>
              </a:spcBef>
              <a:spcAft>
                <a:spcPts val="100"/>
              </a:spcAft>
            </a:pPr>
            <a:r>
              <a:rPr lang="en-US" b="1" dirty="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Manage </a:t>
            </a:r>
            <a:r>
              <a:rPr lang="en-US" dirty="0">
                <a:solidFill>
                  <a:srgbClr val="292D78"/>
                </a:solidFill>
              </a:rPr>
              <a:t>and plan reliable transportation options for the </a:t>
            </a:r>
            <a:r>
              <a:rPr lang="en-US" dirty="0" smtClean="0">
                <a:solidFill>
                  <a:srgbClr val="292D78"/>
                </a:solidFill>
              </a:rPr>
              <a:t>city</a:t>
            </a:r>
          </a:p>
          <a:p>
            <a:pPr marL="342900" indent="-342900">
              <a:spcBef>
                <a:spcPts val="0"/>
              </a:spcBef>
              <a:spcAft>
                <a:spcPts val="100"/>
              </a:spcAft>
              <a:buFont typeface="Arial" panose="020B0604020202020204" pitchFamily="34" charset="0"/>
              <a:buChar char="•"/>
            </a:pPr>
            <a:r>
              <a:rPr lang="en-US" dirty="0" smtClean="0">
                <a:solidFill>
                  <a:srgbClr val="292D78"/>
                </a:solidFill>
              </a:rPr>
              <a:t>Advocate </a:t>
            </a:r>
            <a:r>
              <a:rPr lang="en-US" dirty="0">
                <a:solidFill>
                  <a:srgbClr val="292D78"/>
                </a:solidFill>
              </a:rPr>
              <a:t>with your agency’s leadership to take the changing climate into </a:t>
            </a:r>
            <a:r>
              <a:rPr lang="en-US" dirty="0" smtClean="0">
                <a:solidFill>
                  <a:srgbClr val="292D78"/>
                </a:solidFill>
              </a:rPr>
              <a:t>account</a:t>
            </a:r>
            <a:endParaRPr lang="en-US" dirty="0">
              <a:solidFill>
                <a:srgbClr val="292D78"/>
              </a:solidFill>
            </a:endParaRPr>
          </a:p>
          <a:p>
            <a:pPr>
              <a:spcBef>
                <a:spcPts val="0"/>
              </a:spcBef>
              <a:spcAft>
                <a:spcPts val="1200"/>
              </a:spcAft>
            </a:pPr>
            <a:endParaRPr lang="en-US" dirty="0">
              <a:solidFill>
                <a:srgbClr val="292D78"/>
              </a:solidFill>
            </a:endParaRPr>
          </a:p>
        </p:txBody>
      </p:sp>
      <p:sp>
        <p:nvSpPr>
          <p:cNvPr id="6" name="TextBox 5"/>
          <p:cNvSpPr txBox="1"/>
          <p:nvPr/>
        </p:nvSpPr>
        <p:spPr>
          <a:xfrm>
            <a:off x="457200" y="520700"/>
            <a:ext cx="5237524" cy="1384995"/>
          </a:xfrm>
          <a:prstGeom prst="rect">
            <a:avLst/>
          </a:prstGeom>
          <a:noFill/>
        </p:spPr>
        <p:txBody>
          <a:bodyPr wrap="none" rtlCol="0">
            <a:spAutoFit/>
          </a:bodyPr>
          <a:lstStyle/>
          <a:p>
            <a:r>
              <a:rPr lang="en-US" sz="3600" b="1" dirty="0">
                <a:solidFill>
                  <a:schemeClr val="bg1"/>
                </a:solidFill>
                <a:latin typeface="Arial" panose="020B0604020202020204" pitchFamily="34" charset="0"/>
                <a:cs typeface="Arial" panose="020B0604020202020204" pitchFamily="34" charset="0"/>
              </a:rPr>
              <a:t>Transportation Planner</a:t>
            </a:r>
          </a:p>
          <a:p>
            <a:endParaRPr lang="en-US" sz="48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58500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999A868-AB5D-2C41-AC25-E912E70376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ontent Placeholder 4">
            <a:extLst>
              <a:ext uri="{FF2B5EF4-FFF2-40B4-BE49-F238E27FC236}">
                <a16:creationId xmlns:a16="http://schemas.microsoft.com/office/drawing/2014/main" xmlns="" id="{258254C6-CD76-F746-9A75-8DE9963F75CE}"/>
              </a:ext>
            </a:extLst>
          </p:cNvPr>
          <p:cNvSpPr txBox="1">
            <a:spLocks/>
          </p:cNvSpPr>
          <p:nvPr/>
        </p:nvSpPr>
        <p:spPr>
          <a:xfrm>
            <a:off x="457200" y="1905000"/>
            <a:ext cx="5791200" cy="44196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b="1" dirty="0" smtClean="0">
                <a:solidFill>
                  <a:srgbClr val="FACC20"/>
                </a:solidFill>
              </a:rPr>
              <a:t>Total City Budget Card 2</a:t>
            </a:r>
            <a:endParaRPr lang="en-US" b="1" dirty="0">
              <a:solidFill>
                <a:srgbClr val="FACC20"/>
              </a:solidFill>
            </a:endParaRPr>
          </a:p>
          <a:p>
            <a:r>
              <a:rPr lang="en-US" sz="8000" dirty="0" smtClean="0">
                <a:solidFill>
                  <a:srgbClr val="FACC20"/>
                </a:solidFill>
              </a:rPr>
              <a:t>$11 million</a:t>
            </a:r>
          </a:p>
          <a:p>
            <a:endParaRPr lang="en-US" sz="8000" b="1" dirty="0">
              <a:solidFill>
                <a:srgbClr val="FACC20"/>
              </a:solidFill>
            </a:endParaRPr>
          </a:p>
        </p:txBody>
      </p:sp>
    </p:spTree>
    <p:extLst>
      <p:ext uri="{BB962C8B-B14F-4D97-AF65-F5344CB8AC3E}">
        <p14:creationId xmlns:p14="http://schemas.microsoft.com/office/powerpoint/2010/main" val="27147435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999A868-AB5D-2C41-AC25-E912E70376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ontent Placeholder 4">
            <a:extLst>
              <a:ext uri="{FF2B5EF4-FFF2-40B4-BE49-F238E27FC236}">
                <a16:creationId xmlns:a16="http://schemas.microsoft.com/office/drawing/2014/main" xmlns="" id="{258254C6-CD76-F746-9A75-8DE9963F75CE}"/>
              </a:ext>
            </a:extLst>
          </p:cNvPr>
          <p:cNvSpPr txBox="1">
            <a:spLocks/>
          </p:cNvSpPr>
          <p:nvPr/>
        </p:nvSpPr>
        <p:spPr>
          <a:xfrm>
            <a:off x="457200" y="1905000"/>
            <a:ext cx="5791200" cy="44196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b="1" dirty="0" smtClean="0">
                <a:solidFill>
                  <a:srgbClr val="FACC20"/>
                </a:solidFill>
              </a:rPr>
              <a:t>Total City Budget Card 3</a:t>
            </a:r>
            <a:endParaRPr lang="en-US" b="1" dirty="0">
              <a:solidFill>
                <a:srgbClr val="FACC20"/>
              </a:solidFill>
            </a:endParaRPr>
          </a:p>
          <a:p>
            <a:r>
              <a:rPr lang="en-US" sz="8000" dirty="0" smtClean="0">
                <a:solidFill>
                  <a:srgbClr val="FACC20"/>
                </a:solidFill>
              </a:rPr>
              <a:t>$</a:t>
            </a:r>
            <a:r>
              <a:rPr lang="en-US" sz="8000" dirty="0">
                <a:solidFill>
                  <a:srgbClr val="FACC20"/>
                </a:solidFill>
              </a:rPr>
              <a:t>8</a:t>
            </a:r>
            <a:r>
              <a:rPr lang="en-US" sz="8000" dirty="0" smtClean="0">
                <a:solidFill>
                  <a:srgbClr val="FACC20"/>
                </a:solidFill>
              </a:rPr>
              <a:t> million</a:t>
            </a:r>
          </a:p>
          <a:p>
            <a:endParaRPr lang="en-US" sz="8000" b="1" dirty="0">
              <a:solidFill>
                <a:srgbClr val="FACC20"/>
              </a:solidFill>
            </a:endParaRPr>
          </a:p>
        </p:txBody>
      </p:sp>
    </p:spTree>
    <p:extLst>
      <p:ext uri="{BB962C8B-B14F-4D97-AF65-F5344CB8AC3E}">
        <p14:creationId xmlns:p14="http://schemas.microsoft.com/office/powerpoint/2010/main" val="14667028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999A868-AB5D-2C41-AC25-E912E70376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ontent Placeholder 4">
            <a:extLst>
              <a:ext uri="{FF2B5EF4-FFF2-40B4-BE49-F238E27FC236}">
                <a16:creationId xmlns:a16="http://schemas.microsoft.com/office/drawing/2014/main" xmlns="" id="{258254C6-CD76-F746-9A75-8DE9963F75CE}"/>
              </a:ext>
            </a:extLst>
          </p:cNvPr>
          <p:cNvSpPr txBox="1">
            <a:spLocks/>
          </p:cNvSpPr>
          <p:nvPr/>
        </p:nvSpPr>
        <p:spPr>
          <a:xfrm>
            <a:off x="457200" y="1905000"/>
            <a:ext cx="5791200" cy="44196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b="1" dirty="0" smtClean="0">
                <a:solidFill>
                  <a:srgbClr val="FACC20"/>
                </a:solidFill>
              </a:rPr>
              <a:t>Total City Budget Card 4</a:t>
            </a:r>
            <a:endParaRPr lang="en-US" b="1" dirty="0">
              <a:solidFill>
                <a:srgbClr val="FACC20"/>
              </a:solidFill>
            </a:endParaRPr>
          </a:p>
          <a:p>
            <a:r>
              <a:rPr lang="en-US" sz="8000" dirty="0" smtClean="0">
                <a:solidFill>
                  <a:srgbClr val="FACC20"/>
                </a:solidFill>
              </a:rPr>
              <a:t>$</a:t>
            </a:r>
            <a:r>
              <a:rPr lang="en-US" sz="8000" dirty="0">
                <a:solidFill>
                  <a:srgbClr val="FACC20"/>
                </a:solidFill>
              </a:rPr>
              <a:t>5</a:t>
            </a:r>
            <a:r>
              <a:rPr lang="en-US" sz="8000" dirty="0" smtClean="0">
                <a:solidFill>
                  <a:srgbClr val="FACC20"/>
                </a:solidFill>
              </a:rPr>
              <a:t> million</a:t>
            </a:r>
          </a:p>
          <a:p>
            <a:endParaRPr lang="en-US" sz="8000" b="1" dirty="0">
              <a:solidFill>
                <a:srgbClr val="FACC20"/>
              </a:solidFill>
            </a:endParaRPr>
          </a:p>
        </p:txBody>
      </p:sp>
    </p:spTree>
    <p:extLst>
      <p:ext uri="{BB962C8B-B14F-4D97-AF65-F5344CB8AC3E}">
        <p14:creationId xmlns:p14="http://schemas.microsoft.com/office/powerpoint/2010/main" val="19400901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164137" cy="4419600"/>
          </a:xfrm>
        </p:spPr>
        <p:txBody>
          <a:bodyPr>
            <a:normAutofit/>
          </a:bodyPr>
          <a:lstStyle/>
          <a:p>
            <a:pPr>
              <a:spcBef>
                <a:spcPts val="0"/>
              </a:spcBef>
              <a:spcAft>
                <a:spcPts val="1200"/>
              </a:spcAft>
            </a:pPr>
            <a:r>
              <a:rPr lang="en-US" b="1" dirty="0" smtClean="0">
                <a:solidFill>
                  <a:srgbClr val="6CB744"/>
                </a:solidFill>
              </a:rPr>
              <a:t>Power Plant</a:t>
            </a:r>
            <a:endParaRPr lang="en-US" b="1" dirty="0">
              <a:solidFill>
                <a:srgbClr val="6CB744"/>
              </a:solidFill>
            </a:endParaRPr>
          </a:p>
          <a:p>
            <a:pPr>
              <a:spcBef>
                <a:spcPts val="0"/>
              </a:spcBef>
              <a:spcAft>
                <a:spcPts val="1200"/>
              </a:spcAft>
            </a:pPr>
            <a:r>
              <a:rPr lang="en-US" dirty="0">
                <a:solidFill>
                  <a:srgbClr val="6CB744"/>
                </a:solidFill>
              </a:rPr>
              <a:t>The </a:t>
            </a:r>
            <a:r>
              <a:rPr lang="en-US" dirty="0" smtClean="0">
                <a:solidFill>
                  <a:srgbClr val="6CB744"/>
                </a:solidFill>
              </a:rPr>
              <a:t>power plant was </a:t>
            </a:r>
            <a:r>
              <a:rPr lang="en-US" dirty="0">
                <a:solidFill>
                  <a:srgbClr val="6CB744"/>
                </a:solidFill>
              </a:rPr>
              <a:t>built in </a:t>
            </a:r>
            <a:r>
              <a:rPr lang="en-US" dirty="0" smtClean="0">
                <a:solidFill>
                  <a:srgbClr val="6CB744"/>
                </a:solidFill>
              </a:rPr>
              <a:t>1987 and becomes overwhelmed, i.e., experiences brown- and black-outs, by </a:t>
            </a:r>
            <a:r>
              <a:rPr lang="en-US" dirty="0">
                <a:solidFill>
                  <a:srgbClr val="6CB744"/>
                </a:solidFill>
              </a:rPr>
              <a:t>the city’s electricity demand during extreme </a:t>
            </a:r>
            <a:r>
              <a:rPr lang="en-US" dirty="0" smtClean="0">
                <a:solidFill>
                  <a:srgbClr val="6CB744"/>
                </a:solidFill>
              </a:rPr>
              <a:t>heat. Also, plant components themselves are </a:t>
            </a:r>
            <a:r>
              <a:rPr lang="en-US" dirty="0">
                <a:solidFill>
                  <a:srgbClr val="6CB744"/>
                </a:solidFill>
              </a:rPr>
              <a:t>increasingly stressed because of increases in average annual </a:t>
            </a:r>
            <a:r>
              <a:rPr lang="en-US" dirty="0" smtClean="0">
                <a:solidFill>
                  <a:srgbClr val="6CB744"/>
                </a:solidFill>
              </a:rPr>
              <a:t>temperature. </a:t>
            </a:r>
          </a:p>
          <a:p>
            <a:pPr>
              <a:spcBef>
                <a:spcPts val="0"/>
              </a:spcBef>
              <a:spcAft>
                <a:spcPts val="1200"/>
              </a:spcAft>
            </a:pPr>
            <a:r>
              <a:rPr lang="en-US" dirty="0" smtClean="0">
                <a:solidFill>
                  <a:srgbClr val="6CB744"/>
                </a:solidFill>
              </a:rPr>
              <a:t>During </a:t>
            </a:r>
            <a:r>
              <a:rPr lang="en-US" dirty="0">
                <a:solidFill>
                  <a:srgbClr val="6CB744"/>
                </a:solidFill>
              </a:rPr>
              <a:t>last year’s heat wave, roughly 30% of the </a:t>
            </a:r>
            <a:r>
              <a:rPr lang="en-US" dirty="0" smtClean="0">
                <a:solidFill>
                  <a:srgbClr val="6CB744"/>
                </a:solidFill>
              </a:rPr>
              <a:t>population </a:t>
            </a:r>
            <a:r>
              <a:rPr lang="en-US" dirty="0">
                <a:solidFill>
                  <a:srgbClr val="6CB744"/>
                </a:solidFill>
              </a:rPr>
              <a:t>was without power for several days. Two years ago, the heavy river flooding made the power plant </a:t>
            </a:r>
            <a:r>
              <a:rPr lang="en-US" dirty="0" smtClean="0">
                <a:solidFill>
                  <a:srgbClr val="6CB744"/>
                </a:solidFill>
              </a:rPr>
              <a:t>inoperable. </a:t>
            </a:r>
            <a:endParaRPr lang="en-US" dirty="0">
              <a:solidFill>
                <a:srgbClr val="6CB744"/>
              </a:solidFill>
            </a:endParaRPr>
          </a:p>
        </p:txBody>
      </p:sp>
      <p:pic>
        <p:nvPicPr>
          <p:cNvPr id="2" name="Picture 2" descr="C:\Users\matthew.t.smith\Documents\Shereen\Game Board\Asset Pngs\Latest asset pngs\4x\Asset 38@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5700" y="3276600"/>
            <a:ext cx="2070100" cy="2493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155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Power Plant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It is relatively expensive to </a:t>
            </a:r>
            <a:r>
              <a:rPr lang="en-US" dirty="0" smtClean="0">
                <a:solidFill>
                  <a:srgbClr val="6CB744"/>
                </a:solidFill>
              </a:rPr>
              <a:t>increase the capacity of the existing </a:t>
            </a:r>
            <a:r>
              <a:rPr lang="en-US" dirty="0">
                <a:solidFill>
                  <a:srgbClr val="6CB744"/>
                </a:solidFill>
              </a:rPr>
              <a:t>plant </a:t>
            </a:r>
            <a:r>
              <a:rPr lang="en-US" dirty="0" smtClean="0">
                <a:solidFill>
                  <a:srgbClr val="6CB744"/>
                </a:solidFill>
              </a:rPr>
              <a:t>or </a:t>
            </a:r>
            <a:r>
              <a:rPr lang="en-US" dirty="0">
                <a:solidFill>
                  <a:srgbClr val="6CB744"/>
                </a:solidFill>
              </a:rPr>
              <a:t>expand the power grid to provide redundancy in the event that the power plant </a:t>
            </a:r>
            <a:r>
              <a:rPr lang="en-US" dirty="0" smtClean="0">
                <a:solidFill>
                  <a:srgbClr val="6CB744"/>
                </a:solidFill>
              </a:rPr>
              <a:t>capacity </a:t>
            </a:r>
            <a:r>
              <a:rPr lang="en-US" dirty="0">
                <a:solidFill>
                  <a:srgbClr val="6CB744"/>
                </a:solidFill>
              </a:rPr>
              <a:t>is exceeded.</a:t>
            </a:r>
          </a:p>
          <a:p>
            <a:endParaRPr lang="en-US" dirty="0">
              <a:solidFill>
                <a:srgbClr val="6CB744"/>
              </a:solidFill>
            </a:endParaRPr>
          </a:p>
          <a:p>
            <a:r>
              <a:rPr lang="en-US" dirty="0">
                <a:solidFill>
                  <a:srgbClr val="6CB744"/>
                </a:solidFill>
              </a:rPr>
              <a:t>It is also expensive to relocate or elevate </a:t>
            </a:r>
            <a:r>
              <a:rPr lang="en-US" dirty="0" smtClean="0">
                <a:solidFill>
                  <a:srgbClr val="6CB744"/>
                </a:solidFill>
              </a:rPr>
              <a:t>a power plant.</a:t>
            </a:r>
            <a:endParaRPr lang="en-US" dirty="0">
              <a:solidFill>
                <a:srgbClr val="6CB744"/>
              </a:solidFill>
            </a:endParaRPr>
          </a:p>
          <a:p>
            <a:endParaRPr lang="en-US" b="1"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2570496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304800" y="1981200"/>
            <a:ext cx="5943600" cy="4419600"/>
          </a:xfrm>
        </p:spPr>
        <p:txBody>
          <a:bodyPr>
            <a:normAutofit fontScale="92500" lnSpcReduction="10000"/>
          </a:bodyPr>
          <a:lstStyle/>
          <a:p>
            <a:pPr>
              <a:spcBef>
                <a:spcPts val="0"/>
              </a:spcBef>
              <a:spcAft>
                <a:spcPts val="1200"/>
              </a:spcAft>
            </a:pPr>
            <a:r>
              <a:rPr lang="en-US" b="1" dirty="0">
                <a:solidFill>
                  <a:srgbClr val="6CB744"/>
                </a:solidFill>
              </a:rPr>
              <a:t>Water Treatment Plant</a:t>
            </a:r>
          </a:p>
          <a:p>
            <a:pPr>
              <a:spcBef>
                <a:spcPts val="300"/>
              </a:spcBef>
              <a:spcAft>
                <a:spcPts val="1200"/>
              </a:spcAft>
            </a:pPr>
            <a:r>
              <a:rPr lang="en-US" dirty="0">
                <a:solidFill>
                  <a:srgbClr val="6CB744"/>
                </a:solidFill>
              </a:rPr>
              <a:t>Originally built in the 1930s, the town’s main water treatment plant supplies drinking </a:t>
            </a:r>
            <a:r>
              <a:rPr lang="en-US" dirty="0" smtClean="0">
                <a:solidFill>
                  <a:srgbClr val="6CB744"/>
                </a:solidFill>
              </a:rPr>
              <a:t>water. </a:t>
            </a:r>
            <a:r>
              <a:rPr lang="en-US" dirty="0">
                <a:solidFill>
                  <a:srgbClr val="6CB744"/>
                </a:solidFill>
              </a:rPr>
              <a:t>It was renovated in 1970 to accommodate growing </a:t>
            </a:r>
            <a:r>
              <a:rPr lang="en-US" dirty="0" smtClean="0">
                <a:solidFill>
                  <a:srgbClr val="6CB744"/>
                </a:solidFill>
              </a:rPr>
              <a:t>demand</a:t>
            </a:r>
            <a:r>
              <a:rPr lang="en-US" dirty="0">
                <a:solidFill>
                  <a:srgbClr val="6CB744"/>
                </a:solidFill>
              </a:rPr>
              <a:t>. </a:t>
            </a:r>
            <a:endParaRPr lang="en-US" dirty="0" smtClean="0">
              <a:solidFill>
                <a:srgbClr val="6CB744"/>
              </a:solidFill>
            </a:endParaRPr>
          </a:p>
          <a:p>
            <a:pPr>
              <a:spcBef>
                <a:spcPts val="300"/>
              </a:spcBef>
              <a:spcAft>
                <a:spcPts val="1200"/>
              </a:spcAft>
            </a:pPr>
            <a:r>
              <a:rPr lang="en-US" dirty="0" smtClean="0">
                <a:solidFill>
                  <a:srgbClr val="6CB744"/>
                </a:solidFill>
              </a:rPr>
              <a:t>The </a:t>
            </a:r>
            <a:r>
              <a:rPr lang="en-US" dirty="0">
                <a:solidFill>
                  <a:srgbClr val="6CB744"/>
                </a:solidFill>
              </a:rPr>
              <a:t>plant is located along </a:t>
            </a:r>
            <a:r>
              <a:rPr lang="en-US" dirty="0" smtClean="0">
                <a:solidFill>
                  <a:srgbClr val="6CB744"/>
                </a:solidFill>
              </a:rPr>
              <a:t>the waterfront and </a:t>
            </a:r>
            <a:r>
              <a:rPr lang="en-US" dirty="0">
                <a:solidFill>
                  <a:srgbClr val="6CB744"/>
                </a:solidFill>
              </a:rPr>
              <a:t>recent floods damaged several key </a:t>
            </a:r>
            <a:r>
              <a:rPr lang="en-US" dirty="0" smtClean="0">
                <a:solidFill>
                  <a:srgbClr val="6CB744"/>
                </a:solidFill>
              </a:rPr>
              <a:t>components. </a:t>
            </a:r>
            <a:r>
              <a:rPr lang="en-US" dirty="0">
                <a:solidFill>
                  <a:srgbClr val="6CB744"/>
                </a:solidFill>
              </a:rPr>
              <a:t>The water pipes occasionally lose pressure in some parts of the city when water use is high for cooling needs and increased irrigation demands. </a:t>
            </a:r>
            <a:r>
              <a:rPr lang="en-US" dirty="0" smtClean="0">
                <a:solidFill>
                  <a:srgbClr val="6CB744"/>
                </a:solidFill>
              </a:rPr>
              <a:t>During last year’s flood, the city was put under a boil water advisory for several days. This created a major inconvenience, as well as increased risks for diarrheal disease amongst vulnerable populations.</a:t>
            </a:r>
          </a:p>
          <a:p>
            <a:pPr>
              <a:spcBef>
                <a:spcPts val="300"/>
              </a:spcBef>
              <a:spcAft>
                <a:spcPts val="1200"/>
              </a:spcAft>
            </a:pPr>
            <a:r>
              <a:rPr lang="en-US" dirty="0" smtClean="0">
                <a:solidFill>
                  <a:srgbClr val="6CB744"/>
                </a:solidFill>
              </a:rPr>
              <a:t>Maximum </a:t>
            </a:r>
            <a:r>
              <a:rPr lang="en-US" dirty="0">
                <a:solidFill>
                  <a:srgbClr val="6CB744"/>
                </a:solidFill>
              </a:rPr>
              <a:t>capacity is 20 MGD</a:t>
            </a:r>
            <a:r>
              <a:rPr lang="en-US" dirty="0" smtClean="0">
                <a:solidFill>
                  <a:srgbClr val="6CB744"/>
                </a:solidFill>
              </a:rPr>
              <a:t>.</a:t>
            </a:r>
            <a:endParaRPr lang="en-US" dirty="0">
              <a:solidFill>
                <a:srgbClr val="6CB744"/>
              </a:solidFill>
            </a:endParaRPr>
          </a:p>
        </p:txBody>
      </p:sp>
      <p:pic>
        <p:nvPicPr>
          <p:cNvPr id="2050" name="Picture 2" descr="C:\Users\matthew.t.smith\Documents\Shereen\Game Board\Asset Pngs\Latest asset pngs\4x\Asset 39@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4114800"/>
            <a:ext cx="2284124"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8401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a:solidFill>
                  <a:srgbClr val="6CB744"/>
                </a:solidFill>
              </a:rPr>
              <a:t>Water Treatment Plant (cont.)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Increasing the capacity of the water plant is costly and difficult to implement. </a:t>
            </a:r>
          </a:p>
          <a:p>
            <a:endParaRPr lang="en-US" dirty="0">
              <a:solidFill>
                <a:srgbClr val="6CB744"/>
              </a:solidFill>
            </a:endParaRPr>
          </a:p>
          <a:p>
            <a:r>
              <a:rPr lang="en-US" dirty="0">
                <a:solidFill>
                  <a:srgbClr val="6CB744"/>
                </a:solidFill>
              </a:rPr>
              <a:t>Similarly, elevating electrical components of a water treatment plant is difficult and expensive.</a:t>
            </a:r>
          </a:p>
          <a:p>
            <a:endParaRPr lang="en-US" b="1"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26413040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482"/>
            <a:ext cx="9144000" cy="6858000"/>
          </a:xfrm>
          <a:prstGeom prst="rect">
            <a:avLst/>
          </a:prstGeom>
        </p:spPr>
      </p:pic>
      <p:sp>
        <p:nvSpPr>
          <p:cNvPr id="5" name="Content Placeholder 4"/>
          <p:cNvSpPr>
            <a:spLocks noGrp="1"/>
          </p:cNvSpPr>
          <p:nvPr>
            <p:ph type="body" sz="quarter" idx="4294967295"/>
          </p:nvPr>
        </p:nvSpPr>
        <p:spPr>
          <a:xfrm>
            <a:off x="304800" y="1984248"/>
            <a:ext cx="5791200" cy="4419600"/>
          </a:xfrm>
        </p:spPr>
        <p:txBody>
          <a:bodyPr>
            <a:normAutofit fontScale="92500" lnSpcReduction="10000"/>
          </a:bodyPr>
          <a:lstStyle/>
          <a:p>
            <a:pPr>
              <a:spcBef>
                <a:spcPts val="0"/>
              </a:spcBef>
              <a:spcAft>
                <a:spcPts val="1200"/>
              </a:spcAft>
            </a:pPr>
            <a:r>
              <a:rPr lang="en-US" b="1" dirty="0" smtClean="0">
                <a:solidFill>
                  <a:srgbClr val="6CB744"/>
                </a:solidFill>
              </a:rPr>
              <a:t>Wastewater </a:t>
            </a:r>
            <a:r>
              <a:rPr lang="en-US" b="1" dirty="0">
                <a:solidFill>
                  <a:srgbClr val="6CB744"/>
                </a:solidFill>
              </a:rPr>
              <a:t>Treatment Plant</a:t>
            </a:r>
          </a:p>
          <a:p>
            <a:pPr>
              <a:spcBef>
                <a:spcPts val="0"/>
              </a:spcBef>
              <a:spcAft>
                <a:spcPts val="1200"/>
              </a:spcAft>
            </a:pPr>
            <a:r>
              <a:rPr lang="en-US" dirty="0">
                <a:solidFill>
                  <a:srgbClr val="6CB744"/>
                </a:solidFill>
              </a:rPr>
              <a:t>Originally built in the 1950s, the town’s main treatment plant was renovated in 1975 to </a:t>
            </a:r>
            <a:r>
              <a:rPr lang="en-US" dirty="0" smtClean="0">
                <a:solidFill>
                  <a:srgbClr val="6CB744"/>
                </a:solidFill>
              </a:rPr>
              <a:t>accommodate </a:t>
            </a:r>
            <a:r>
              <a:rPr lang="en-US" dirty="0">
                <a:solidFill>
                  <a:srgbClr val="6CB744"/>
                </a:solidFill>
              </a:rPr>
              <a:t>a growing </a:t>
            </a:r>
            <a:r>
              <a:rPr lang="en-US" dirty="0" smtClean="0">
                <a:solidFill>
                  <a:srgbClr val="6CB744"/>
                </a:solidFill>
              </a:rPr>
              <a:t>population. </a:t>
            </a:r>
            <a:r>
              <a:rPr lang="en-US" dirty="0">
                <a:solidFill>
                  <a:srgbClr val="6CB744"/>
                </a:solidFill>
              </a:rPr>
              <a:t>It has not been upgraded </a:t>
            </a:r>
            <a:r>
              <a:rPr lang="en-US" dirty="0" smtClean="0">
                <a:solidFill>
                  <a:srgbClr val="6CB744"/>
                </a:solidFill>
              </a:rPr>
              <a:t>since, </a:t>
            </a:r>
            <a:r>
              <a:rPr lang="en-US" dirty="0">
                <a:solidFill>
                  <a:srgbClr val="6CB744"/>
                </a:solidFill>
              </a:rPr>
              <a:t>and in the salty ocean air, significant components are degrading. </a:t>
            </a:r>
            <a:r>
              <a:rPr lang="en-US" dirty="0" smtClean="0">
                <a:solidFill>
                  <a:srgbClr val="6CB744"/>
                </a:solidFill>
              </a:rPr>
              <a:t>It is located </a:t>
            </a:r>
            <a:r>
              <a:rPr lang="en-US" dirty="0">
                <a:solidFill>
                  <a:srgbClr val="6CB744"/>
                </a:solidFill>
              </a:rPr>
              <a:t>very close to the </a:t>
            </a:r>
            <a:r>
              <a:rPr lang="en-US" dirty="0" smtClean="0">
                <a:solidFill>
                  <a:srgbClr val="6CB744"/>
                </a:solidFill>
              </a:rPr>
              <a:t>coast, and king </a:t>
            </a:r>
            <a:r>
              <a:rPr lang="en-US" dirty="0">
                <a:solidFill>
                  <a:srgbClr val="6CB744"/>
                </a:solidFill>
              </a:rPr>
              <a:t>tide flooding </a:t>
            </a:r>
            <a:r>
              <a:rPr lang="en-US" dirty="0" smtClean="0">
                <a:solidFill>
                  <a:srgbClr val="6CB744"/>
                </a:solidFill>
              </a:rPr>
              <a:t>causes backflow </a:t>
            </a:r>
            <a:r>
              <a:rPr lang="en-US" dirty="0">
                <a:solidFill>
                  <a:srgbClr val="6CB744"/>
                </a:solidFill>
              </a:rPr>
              <a:t>in outfalls and extreme precipitation </a:t>
            </a:r>
            <a:r>
              <a:rPr lang="en-US" dirty="0" smtClean="0">
                <a:solidFill>
                  <a:srgbClr val="6CB744"/>
                </a:solidFill>
              </a:rPr>
              <a:t>causes combined </a:t>
            </a:r>
            <a:r>
              <a:rPr lang="en-US" dirty="0">
                <a:solidFill>
                  <a:srgbClr val="6CB744"/>
                </a:solidFill>
              </a:rPr>
              <a:t>sewer overflows. </a:t>
            </a:r>
            <a:r>
              <a:rPr lang="en-US" dirty="0" smtClean="0">
                <a:solidFill>
                  <a:srgbClr val="6CB744"/>
                </a:solidFill>
              </a:rPr>
              <a:t>If the wastewater treatment plant gets flooded there is a high risk that raw untreated sewage would flow into the city’s waterways leading to elevated public health risks across the region.</a:t>
            </a:r>
            <a:endParaRPr lang="en-US" dirty="0">
              <a:solidFill>
                <a:srgbClr val="6CB744"/>
              </a:solidFill>
            </a:endParaRPr>
          </a:p>
          <a:p>
            <a:pPr>
              <a:spcBef>
                <a:spcPts val="0"/>
              </a:spcBef>
              <a:spcAft>
                <a:spcPts val="1200"/>
              </a:spcAft>
            </a:pPr>
            <a:r>
              <a:rPr lang="en-US" dirty="0">
                <a:solidFill>
                  <a:srgbClr val="6CB744"/>
                </a:solidFill>
              </a:rPr>
              <a:t>Maximum capacity is 17 MGD, with an average dry weather flow of 4 </a:t>
            </a:r>
            <a:r>
              <a:rPr lang="en-US" dirty="0" smtClean="0">
                <a:solidFill>
                  <a:srgbClr val="6CB744"/>
                </a:solidFill>
              </a:rPr>
              <a:t>MGD</a:t>
            </a:r>
            <a:r>
              <a:rPr lang="en-US" dirty="0">
                <a:solidFill>
                  <a:srgbClr val="6CB744"/>
                </a:solidFill>
              </a:rPr>
              <a:t>.</a:t>
            </a:r>
          </a:p>
        </p:txBody>
      </p:sp>
      <p:pic>
        <p:nvPicPr>
          <p:cNvPr id="3074" name="Picture 2" descr="C:\Users\matthew.t.smith\Documents\Shereen\Game Board\Asset Pngs\Latest asset pngs\4x\Asset 40@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3566160"/>
            <a:ext cx="2461527" cy="1882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0161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Wastewater Treatment </a:t>
            </a:r>
            <a:r>
              <a:rPr lang="en-US" i="1" dirty="0">
                <a:solidFill>
                  <a:srgbClr val="6CB744"/>
                </a:solidFill>
              </a:rPr>
              <a:t>Plant (cont.)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It is difficult and expensive to increase the capacity of a wastewater treatment system and replace critical components with new, non-corroding materials.</a:t>
            </a:r>
          </a:p>
          <a:p>
            <a:endParaRPr lang="en-US" dirty="0">
              <a:solidFill>
                <a:srgbClr val="6CB744"/>
              </a:solidFill>
            </a:endParaRPr>
          </a:p>
          <a:p>
            <a:r>
              <a:rPr lang="en-US" dirty="0">
                <a:solidFill>
                  <a:srgbClr val="6CB744"/>
                </a:solidFill>
              </a:rPr>
              <a:t>Options to prevent backflow are relatively inexpensive and easy to install. </a:t>
            </a:r>
          </a:p>
          <a:p>
            <a:endParaRPr lang="en-US" b="1"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27743010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228600" y="1984248"/>
            <a:ext cx="5410199" cy="4419600"/>
          </a:xfrm>
        </p:spPr>
        <p:txBody>
          <a:bodyPr>
            <a:normAutofit lnSpcReduction="10000"/>
          </a:bodyPr>
          <a:lstStyle/>
          <a:p>
            <a:pPr>
              <a:spcBef>
                <a:spcPts val="0"/>
              </a:spcBef>
              <a:spcAft>
                <a:spcPts val="1200"/>
              </a:spcAft>
            </a:pPr>
            <a:r>
              <a:rPr lang="en-US" b="1" dirty="0" smtClean="0">
                <a:solidFill>
                  <a:srgbClr val="6CB744"/>
                </a:solidFill>
              </a:rPr>
              <a:t>Senior Center</a:t>
            </a:r>
            <a:endParaRPr lang="en-US" b="1" dirty="0">
              <a:solidFill>
                <a:srgbClr val="6CB744"/>
              </a:solidFill>
            </a:endParaRPr>
          </a:p>
          <a:p>
            <a:pPr>
              <a:spcBef>
                <a:spcPts val="0"/>
              </a:spcBef>
              <a:spcAft>
                <a:spcPts val="1200"/>
              </a:spcAft>
            </a:pPr>
            <a:r>
              <a:rPr lang="en-US" dirty="0">
                <a:solidFill>
                  <a:srgbClr val="6CB744"/>
                </a:solidFill>
              </a:rPr>
              <a:t>The senior center, built in 1995, is home to some of the city’s oldest residents. The center is frequently visited by the younger </a:t>
            </a:r>
            <a:r>
              <a:rPr lang="en-US" dirty="0" smtClean="0">
                <a:solidFill>
                  <a:srgbClr val="6CB744"/>
                </a:solidFill>
              </a:rPr>
              <a:t>generation with the recent addition of a youth center to the grounds. The center’s expansive </a:t>
            </a:r>
            <a:r>
              <a:rPr lang="en-US" dirty="0">
                <a:solidFill>
                  <a:srgbClr val="6CB744"/>
                </a:solidFill>
              </a:rPr>
              <a:t>grassy lawn is the location for many community gatherings and festivals</a:t>
            </a:r>
            <a:r>
              <a:rPr lang="en-US" dirty="0" smtClean="0">
                <a:solidFill>
                  <a:srgbClr val="6CB744"/>
                </a:solidFill>
              </a:rPr>
              <a:t>. </a:t>
            </a:r>
          </a:p>
          <a:p>
            <a:pPr>
              <a:spcBef>
                <a:spcPts val="0"/>
              </a:spcBef>
              <a:spcAft>
                <a:spcPts val="1200"/>
              </a:spcAft>
            </a:pPr>
            <a:r>
              <a:rPr lang="en-US" dirty="0" smtClean="0">
                <a:solidFill>
                  <a:srgbClr val="6CB744"/>
                </a:solidFill>
              </a:rPr>
              <a:t>The </a:t>
            </a:r>
            <a:r>
              <a:rPr lang="en-US" dirty="0">
                <a:solidFill>
                  <a:srgbClr val="6CB744"/>
                </a:solidFill>
              </a:rPr>
              <a:t>center does not have a back-up generator, and during heat and flood-related blackouts in the past </a:t>
            </a:r>
            <a:r>
              <a:rPr lang="en-US" dirty="0" smtClean="0">
                <a:solidFill>
                  <a:srgbClr val="6CB744"/>
                </a:solidFill>
              </a:rPr>
              <a:t>four </a:t>
            </a:r>
            <a:r>
              <a:rPr lang="en-US" dirty="0">
                <a:solidFill>
                  <a:srgbClr val="6CB744"/>
                </a:solidFill>
              </a:rPr>
              <a:t>years, the power went out for several hours, and </a:t>
            </a:r>
            <a:r>
              <a:rPr lang="en-US" dirty="0" smtClean="0">
                <a:solidFill>
                  <a:srgbClr val="6CB744"/>
                </a:solidFill>
              </a:rPr>
              <a:t>five </a:t>
            </a:r>
            <a:r>
              <a:rPr lang="en-US" dirty="0">
                <a:solidFill>
                  <a:srgbClr val="6CB744"/>
                </a:solidFill>
              </a:rPr>
              <a:t>residents became ill with heat </a:t>
            </a:r>
            <a:r>
              <a:rPr lang="en-US" dirty="0" smtClean="0">
                <a:solidFill>
                  <a:srgbClr val="6CB744"/>
                </a:solidFill>
              </a:rPr>
              <a:t>exhaustion, </a:t>
            </a:r>
            <a:r>
              <a:rPr lang="en-US" dirty="0">
                <a:solidFill>
                  <a:srgbClr val="6CB744"/>
                </a:solidFill>
              </a:rPr>
              <a:t>and </a:t>
            </a:r>
            <a:r>
              <a:rPr lang="en-US" dirty="0" smtClean="0">
                <a:solidFill>
                  <a:srgbClr val="6CB744"/>
                </a:solidFill>
              </a:rPr>
              <a:t>one </a:t>
            </a:r>
            <a:r>
              <a:rPr lang="en-US" dirty="0">
                <a:solidFill>
                  <a:srgbClr val="6CB744"/>
                </a:solidFill>
              </a:rPr>
              <a:t>sadly passed away. </a:t>
            </a:r>
          </a:p>
        </p:txBody>
      </p:sp>
      <p:pic>
        <p:nvPicPr>
          <p:cNvPr id="4098" name="Picture 2" descr="C:\Users\matthew.t.smith\Documents\Shereen\Game Board\Asset Pngs\Latest asset pngs\4x\Asset 41@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235" y="4114800"/>
            <a:ext cx="2946791" cy="1192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0814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960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(Transportation Planner,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Transportation Hub, Light Rail, Roadways</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Riverwalk, Daycare</a:t>
            </a:r>
            <a:endParaRPr lang="en-US" dirty="0">
              <a:solidFill>
                <a:srgbClr val="292D78"/>
              </a:solidFill>
            </a:endParaRPr>
          </a:p>
          <a:p>
            <a:endParaRPr lang="en-US" dirty="0" smtClean="0">
              <a:solidFill>
                <a:srgbClr val="292D78"/>
              </a:solidFill>
            </a:endParaRPr>
          </a:p>
          <a:p>
            <a:r>
              <a:rPr lang="en-US" b="1" dirty="0" smtClean="0">
                <a:solidFill>
                  <a:srgbClr val="292D78"/>
                </a:solidFill>
              </a:rPr>
              <a:t>Populations </a:t>
            </a:r>
            <a:r>
              <a:rPr lang="en-US" b="1" dirty="0">
                <a:solidFill>
                  <a:srgbClr val="292D78"/>
                </a:solidFill>
              </a:rPr>
              <a:t>of Concern: </a:t>
            </a:r>
          </a:p>
          <a:p>
            <a:r>
              <a:rPr lang="en-US" dirty="0" smtClean="0">
                <a:solidFill>
                  <a:srgbClr val="292D78"/>
                </a:solidFill>
              </a:rPr>
              <a:t>Residents, Businesses, Public transit riders, Cyclists, Disabled individuals</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31660487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lnSpcReduction="100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Senior Center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It is relatively easy and inexpensive to install and maintain back-up generators that enable continued power supply in the event of a blackout.</a:t>
            </a:r>
          </a:p>
          <a:p>
            <a:endParaRPr lang="en-US" dirty="0">
              <a:solidFill>
                <a:srgbClr val="6CB744"/>
              </a:solidFill>
            </a:endParaRPr>
          </a:p>
          <a:p>
            <a:r>
              <a:rPr lang="en-US" dirty="0" smtClean="0">
                <a:solidFill>
                  <a:srgbClr val="6CB744"/>
                </a:solidFill>
              </a:rPr>
              <a:t>Planting more trees around the </a:t>
            </a:r>
            <a:r>
              <a:rPr lang="en-US" dirty="0">
                <a:solidFill>
                  <a:srgbClr val="6CB744"/>
                </a:solidFill>
              </a:rPr>
              <a:t>Center’s grassy lawn </a:t>
            </a:r>
            <a:r>
              <a:rPr lang="en-US" dirty="0" smtClean="0">
                <a:solidFill>
                  <a:srgbClr val="6CB744"/>
                </a:solidFill>
              </a:rPr>
              <a:t>will help provide shade and reduce </a:t>
            </a:r>
            <a:r>
              <a:rPr lang="en-US" dirty="0">
                <a:solidFill>
                  <a:srgbClr val="6CB744"/>
                </a:solidFill>
              </a:rPr>
              <a:t>temperatures on the property</a:t>
            </a:r>
            <a:r>
              <a:rPr lang="en-US" dirty="0" smtClean="0">
                <a:solidFill>
                  <a:srgbClr val="6CB744"/>
                </a:solidFill>
              </a:rPr>
              <a:t>.</a:t>
            </a:r>
          </a:p>
          <a:p>
            <a:endParaRPr lang="en-US" b="1" dirty="0">
              <a:solidFill>
                <a:srgbClr val="6CB744"/>
              </a:solidFill>
            </a:endParaRPr>
          </a:p>
          <a:p>
            <a:r>
              <a:rPr lang="en-US" dirty="0" smtClean="0">
                <a:solidFill>
                  <a:srgbClr val="6CB744"/>
                </a:solidFill>
              </a:rPr>
              <a:t>Making the </a:t>
            </a:r>
            <a:r>
              <a:rPr lang="en-US" dirty="0">
                <a:solidFill>
                  <a:srgbClr val="6CB744"/>
                </a:solidFill>
              </a:rPr>
              <a:t>building more energy </a:t>
            </a:r>
            <a:r>
              <a:rPr lang="en-US" dirty="0" smtClean="0">
                <a:solidFill>
                  <a:srgbClr val="6CB744"/>
                </a:solidFill>
              </a:rPr>
              <a:t>efficient will help keep the building cooler. Low effort measures include ensuring </a:t>
            </a:r>
            <a:r>
              <a:rPr lang="en-US" dirty="0">
                <a:solidFill>
                  <a:srgbClr val="6CB744"/>
                </a:solidFill>
              </a:rPr>
              <a:t>windows are properly sealed, ensuring existing insulation </a:t>
            </a:r>
            <a:r>
              <a:rPr lang="en-US" dirty="0" smtClean="0">
                <a:solidFill>
                  <a:srgbClr val="6CB744"/>
                </a:solidFill>
              </a:rPr>
              <a:t>is </a:t>
            </a:r>
            <a:r>
              <a:rPr lang="en-US" dirty="0">
                <a:solidFill>
                  <a:srgbClr val="6CB744"/>
                </a:solidFill>
              </a:rPr>
              <a:t>adequate, </a:t>
            </a:r>
            <a:r>
              <a:rPr lang="en-US" dirty="0" smtClean="0">
                <a:solidFill>
                  <a:srgbClr val="6CB744"/>
                </a:solidFill>
              </a:rPr>
              <a:t>and applying a cool roof coating to the flat roof.</a:t>
            </a:r>
            <a:endParaRPr lang="en-US" b="1" dirty="0">
              <a:solidFill>
                <a:srgbClr val="6CB744"/>
              </a:solidFill>
            </a:endParaRPr>
          </a:p>
        </p:txBody>
      </p:sp>
    </p:spTree>
    <p:extLst>
      <p:ext uri="{BB962C8B-B14F-4D97-AF65-F5344CB8AC3E}">
        <p14:creationId xmlns:p14="http://schemas.microsoft.com/office/powerpoint/2010/main" val="15016168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849938" cy="4419600"/>
          </a:xfrm>
        </p:spPr>
        <p:txBody>
          <a:bodyPr>
            <a:normAutofit fontScale="92500" lnSpcReduction="20000"/>
          </a:bodyPr>
          <a:lstStyle/>
          <a:p>
            <a:pPr>
              <a:spcBef>
                <a:spcPts val="0"/>
              </a:spcBef>
              <a:spcAft>
                <a:spcPts val="1200"/>
              </a:spcAft>
            </a:pPr>
            <a:r>
              <a:rPr lang="en-US" b="1" dirty="0" smtClean="0">
                <a:solidFill>
                  <a:srgbClr val="6CB744"/>
                </a:solidFill>
              </a:rPr>
              <a:t>Hospital</a:t>
            </a:r>
            <a:endParaRPr lang="en-US" b="1" dirty="0">
              <a:solidFill>
                <a:srgbClr val="6CB744"/>
              </a:solidFill>
            </a:endParaRPr>
          </a:p>
          <a:p>
            <a:pPr>
              <a:spcBef>
                <a:spcPts val="0"/>
              </a:spcBef>
              <a:spcAft>
                <a:spcPts val="1200"/>
              </a:spcAft>
            </a:pPr>
            <a:r>
              <a:rPr lang="en-US" dirty="0">
                <a:solidFill>
                  <a:srgbClr val="6CB744"/>
                </a:solidFill>
              </a:rPr>
              <a:t>The </a:t>
            </a:r>
            <a:r>
              <a:rPr lang="en-US" dirty="0" smtClean="0">
                <a:solidFill>
                  <a:srgbClr val="6CB744"/>
                </a:solidFill>
              </a:rPr>
              <a:t>hospital </a:t>
            </a:r>
            <a:r>
              <a:rPr lang="en-US" dirty="0">
                <a:solidFill>
                  <a:srgbClr val="6CB744"/>
                </a:solidFill>
              </a:rPr>
              <a:t>was originally built in 1980 and was expanded and upgraded in 2010.  This is the only medical center in town. </a:t>
            </a:r>
          </a:p>
          <a:p>
            <a:pPr>
              <a:spcBef>
                <a:spcPts val="0"/>
              </a:spcBef>
              <a:spcAft>
                <a:spcPts val="1200"/>
              </a:spcAft>
            </a:pPr>
            <a:r>
              <a:rPr lang="en-US" dirty="0">
                <a:solidFill>
                  <a:srgbClr val="6CB744"/>
                </a:solidFill>
              </a:rPr>
              <a:t>Patients and staff are </a:t>
            </a:r>
            <a:r>
              <a:rPr lang="en-US" dirty="0" smtClean="0">
                <a:solidFill>
                  <a:srgbClr val="6CB744"/>
                </a:solidFill>
              </a:rPr>
              <a:t>reliant </a:t>
            </a:r>
            <a:r>
              <a:rPr lang="en-US" dirty="0">
                <a:solidFill>
                  <a:srgbClr val="6CB744"/>
                </a:solidFill>
              </a:rPr>
              <a:t>on electrical power for daily operations, electrified medical equipment, and elevators. </a:t>
            </a:r>
            <a:r>
              <a:rPr lang="en-US" dirty="0" smtClean="0">
                <a:solidFill>
                  <a:srgbClr val="6CB744"/>
                </a:solidFill>
              </a:rPr>
              <a:t>These </a:t>
            </a:r>
            <a:r>
              <a:rPr lang="en-US" dirty="0">
                <a:solidFill>
                  <a:srgbClr val="6CB744"/>
                </a:solidFill>
              </a:rPr>
              <a:t>have </a:t>
            </a:r>
            <a:r>
              <a:rPr lang="en-US" dirty="0" smtClean="0">
                <a:solidFill>
                  <a:srgbClr val="6CB744"/>
                </a:solidFill>
              </a:rPr>
              <a:t>failed during </a:t>
            </a:r>
            <a:r>
              <a:rPr lang="en-US" dirty="0">
                <a:solidFill>
                  <a:srgbClr val="6CB744"/>
                </a:solidFill>
              </a:rPr>
              <a:t>blackouts </a:t>
            </a:r>
            <a:r>
              <a:rPr lang="en-US" dirty="0" smtClean="0">
                <a:solidFill>
                  <a:srgbClr val="6CB744"/>
                </a:solidFill>
              </a:rPr>
              <a:t>caused by extreme </a:t>
            </a:r>
            <a:r>
              <a:rPr lang="en-US" dirty="0">
                <a:solidFill>
                  <a:srgbClr val="6CB744"/>
                </a:solidFill>
              </a:rPr>
              <a:t>heat and flooding events. </a:t>
            </a:r>
            <a:endParaRPr lang="en-US" dirty="0" smtClean="0">
              <a:solidFill>
                <a:srgbClr val="6CB744"/>
              </a:solidFill>
            </a:endParaRPr>
          </a:p>
          <a:p>
            <a:pPr>
              <a:spcBef>
                <a:spcPts val="0"/>
              </a:spcBef>
              <a:spcAft>
                <a:spcPts val="1200"/>
              </a:spcAft>
            </a:pPr>
            <a:r>
              <a:rPr lang="en-US" dirty="0" smtClean="0">
                <a:solidFill>
                  <a:srgbClr val="6CB744"/>
                </a:solidFill>
              </a:rPr>
              <a:t>Diesel-powered </a:t>
            </a:r>
            <a:r>
              <a:rPr lang="en-US" dirty="0">
                <a:solidFill>
                  <a:srgbClr val="6CB744"/>
                </a:solidFill>
              </a:rPr>
              <a:t>back-up generators </a:t>
            </a:r>
            <a:r>
              <a:rPr lang="en-US" dirty="0" smtClean="0">
                <a:solidFill>
                  <a:srgbClr val="6CB744"/>
                </a:solidFill>
              </a:rPr>
              <a:t>in </a:t>
            </a:r>
            <a:r>
              <a:rPr lang="en-US" dirty="0">
                <a:solidFill>
                  <a:srgbClr val="6CB744"/>
                </a:solidFill>
              </a:rPr>
              <a:t>the basement </a:t>
            </a:r>
            <a:r>
              <a:rPr lang="en-US" dirty="0" smtClean="0">
                <a:solidFill>
                  <a:srgbClr val="6CB744"/>
                </a:solidFill>
              </a:rPr>
              <a:t>provide </a:t>
            </a:r>
            <a:r>
              <a:rPr lang="en-US" dirty="0">
                <a:solidFill>
                  <a:srgbClr val="6CB744"/>
                </a:solidFill>
              </a:rPr>
              <a:t>power during outages and are </a:t>
            </a:r>
            <a:r>
              <a:rPr lang="en-US" dirty="0" smtClean="0">
                <a:solidFill>
                  <a:srgbClr val="6CB744"/>
                </a:solidFill>
              </a:rPr>
              <a:t>stocked </a:t>
            </a:r>
            <a:r>
              <a:rPr lang="en-US" dirty="0">
                <a:solidFill>
                  <a:srgbClr val="6CB744"/>
                </a:solidFill>
              </a:rPr>
              <a:t>with </a:t>
            </a:r>
            <a:r>
              <a:rPr lang="en-US" dirty="0" smtClean="0">
                <a:solidFill>
                  <a:srgbClr val="6CB744"/>
                </a:solidFill>
              </a:rPr>
              <a:t>fuel </a:t>
            </a:r>
            <a:r>
              <a:rPr lang="en-US" dirty="0">
                <a:solidFill>
                  <a:srgbClr val="6CB744"/>
                </a:solidFill>
              </a:rPr>
              <a:t>to power the hospital for </a:t>
            </a:r>
            <a:r>
              <a:rPr lang="en-US" dirty="0" smtClean="0">
                <a:solidFill>
                  <a:srgbClr val="6CB744"/>
                </a:solidFill>
              </a:rPr>
              <a:t>eight </a:t>
            </a:r>
            <a:r>
              <a:rPr lang="en-US" dirty="0">
                <a:solidFill>
                  <a:srgbClr val="6CB744"/>
                </a:solidFill>
              </a:rPr>
              <a:t>hours. During a </a:t>
            </a:r>
            <a:r>
              <a:rPr lang="en-US" dirty="0" smtClean="0">
                <a:solidFill>
                  <a:srgbClr val="6CB744"/>
                </a:solidFill>
              </a:rPr>
              <a:t>river </a:t>
            </a:r>
            <a:r>
              <a:rPr lang="en-US" dirty="0">
                <a:solidFill>
                  <a:srgbClr val="6CB744"/>
                </a:solidFill>
              </a:rPr>
              <a:t>flood </a:t>
            </a:r>
            <a:r>
              <a:rPr lang="en-US" dirty="0" smtClean="0">
                <a:solidFill>
                  <a:srgbClr val="6CB744"/>
                </a:solidFill>
              </a:rPr>
              <a:t>six </a:t>
            </a:r>
            <a:r>
              <a:rPr lang="en-US" dirty="0">
                <a:solidFill>
                  <a:srgbClr val="6CB744"/>
                </a:solidFill>
              </a:rPr>
              <a:t>years ago, the basement </a:t>
            </a:r>
            <a:r>
              <a:rPr lang="en-US" dirty="0" smtClean="0">
                <a:solidFill>
                  <a:srgbClr val="6CB744"/>
                </a:solidFill>
              </a:rPr>
              <a:t>flooded</a:t>
            </a:r>
            <a:r>
              <a:rPr lang="en-US" dirty="0">
                <a:solidFill>
                  <a:srgbClr val="6CB744"/>
                </a:solidFill>
              </a:rPr>
              <a:t>; power was maintained, but the generators </a:t>
            </a:r>
            <a:r>
              <a:rPr lang="en-US" dirty="0" smtClean="0">
                <a:solidFill>
                  <a:srgbClr val="6CB744"/>
                </a:solidFill>
              </a:rPr>
              <a:t>were damaged and would have been inoperable </a:t>
            </a:r>
            <a:r>
              <a:rPr lang="en-US" dirty="0">
                <a:solidFill>
                  <a:srgbClr val="6CB744"/>
                </a:solidFill>
              </a:rPr>
              <a:t>had the power failed. </a:t>
            </a:r>
          </a:p>
        </p:txBody>
      </p:sp>
      <p:pic>
        <p:nvPicPr>
          <p:cNvPr id="5122" name="Picture 2" descr="C:\Users\matthew.t.smith\Documents\Shereen\Game Board\Asset Pngs\Latest asset pngs\4x\Asset 43@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3962400"/>
            <a:ext cx="1905000" cy="1912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681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5334000" cy="5794248"/>
          </a:xfrm>
          <a:prstGeom prst="rect">
            <a:avLst/>
          </a:prstGeom>
        </p:spPr>
        <p:txBody>
          <a:bodyPr vert="horz">
            <a:normAutofit lnSpcReduction="100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Hospital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While not currently needed, it would be relatively easy to add additional back-up generators to the system. It would be relatively expensive, however, for the hospital to develop a micro-grid as an alternative to the generators. The addition of an on-site solar panel array and battery storage will </a:t>
            </a:r>
            <a:r>
              <a:rPr lang="en-US" dirty="0" smtClean="0">
                <a:solidFill>
                  <a:srgbClr val="6CB744"/>
                </a:solidFill>
              </a:rPr>
              <a:t>provide alternative power source in case of an outage</a:t>
            </a:r>
            <a:r>
              <a:rPr lang="en-US" dirty="0">
                <a:solidFill>
                  <a:srgbClr val="6CB744"/>
                </a:solidFill>
              </a:rPr>
              <a:t> </a:t>
            </a:r>
            <a:r>
              <a:rPr lang="en-US" dirty="0" smtClean="0">
                <a:solidFill>
                  <a:srgbClr val="6CB744"/>
                </a:solidFill>
              </a:rPr>
              <a:t>and provide redundancy to existing generators.</a:t>
            </a:r>
            <a:endParaRPr lang="en-US" dirty="0">
              <a:solidFill>
                <a:srgbClr val="6CB744"/>
              </a:solidFill>
            </a:endParaRPr>
          </a:p>
          <a:p>
            <a:endParaRPr lang="en-US" dirty="0">
              <a:solidFill>
                <a:srgbClr val="6CB744"/>
              </a:solidFill>
            </a:endParaRPr>
          </a:p>
          <a:p>
            <a:r>
              <a:rPr lang="en-US" dirty="0">
                <a:solidFill>
                  <a:srgbClr val="6CB744"/>
                </a:solidFill>
              </a:rPr>
              <a:t>It is </a:t>
            </a:r>
            <a:r>
              <a:rPr lang="en-US" dirty="0" smtClean="0">
                <a:solidFill>
                  <a:srgbClr val="6CB744"/>
                </a:solidFill>
              </a:rPr>
              <a:t>relatively inexpensive </a:t>
            </a:r>
            <a:r>
              <a:rPr lang="en-US" dirty="0">
                <a:solidFill>
                  <a:srgbClr val="6CB744"/>
                </a:solidFill>
              </a:rPr>
              <a:t>to elevate </a:t>
            </a:r>
            <a:r>
              <a:rPr lang="en-US" dirty="0" smtClean="0">
                <a:solidFill>
                  <a:srgbClr val="6CB744"/>
                </a:solidFill>
              </a:rPr>
              <a:t>generators, assuming there is space available on upper floors that are above projected flood levels.</a:t>
            </a:r>
            <a:endParaRPr lang="en-US"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24213106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6002338" cy="4419600"/>
          </a:xfrm>
        </p:spPr>
        <p:txBody>
          <a:bodyPr>
            <a:normAutofit lnSpcReduction="10000"/>
          </a:bodyPr>
          <a:lstStyle/>
          <a:p>
            <a:pPr>
              <a:spcBef>
                <a:spcPts val="0"/>
              </a:spcBef>
              <a:spcAft>
                <a:spcPts val="1200"/>
              </a:spcAft>
            </a:pPr>
            <a:r>
              <a:rPr lang="en-US" b="1" dirty="0" smtClean="0">
                <a:solidFill>
                  <a:srgbClr val="6CB744"/>
                </a:solidFill>
              </a:rPr>
              <a:t>Emergency Services (Police / Fire)</a:t>
            </a:r>
            <a:endParaRPr lang="en-US" dirty="0" smtClean="0">
              <a:solidFill>
                <a:srgbClr val="FF0000"/>
              </a:solidFill>
            </a:endParaRPr>
          </a:p>
          <a:p>
            <a:pPr>
              <a:spcBef>
                <a:spcPts val="0"/>
              </a:spcBef>
              <a:spcAft>
                <a:spcPts val="1200"/>
              </a:spcAft>
            </a:pPr>
            <a:r>
              <a:rPr lang="en-US" dirty="0" smtClean="0">
                <a:solidFill>
                  <a:srgbClr val="6CB744"/>
                </a:solidFill>
              </a:rPr>
              <a:t>The Emergency Services (Police / Fire) buildings were built in 1980 and haven’t undergone any major renovations.  </a:t>
            </a:r>
            <a:endParaRPr lang="en-US" dirty="0">
              <a:solidFill>
                <a:srgbClr val="6CB744"/>
              </a:solidFill>
            </a:endParaRPr>
          </a:p>
          <a:p>
            <a:pPr>
              <a:spcBef>
                <a:spcPts val="0"/>
              </a:spcBef>
              <a:spcAft>
                <a:spcPts val="1200"/>
              </a:spcAft>
            </a:pPr>
            <a:r>
              <a:rPr lang="en-US" dirty="0" smtClean="0">
                <a:solidFill>
                  <a:srgbClr val="6CB744"/>
                </a:solidFill>
              </a:rPr>
              <a:t>The building was flooded six </a:t>
            </a:r>
            <a:r>
              <a:rPr lang="en-US" dirty="0">
                <a:solidFill>
                  <a:srgbClr val="6CB744"/>
                </a:solidFill>
              </a:rPr>
              <a:t>years ago, </a:t>
            </a:r>
            <a:r>
              <a:rPr lang="en-US" dirty="0" smtClean="0">
                <a:solidFill>
                  <a:srgbClr val="6CB744"/>
                </a:solidFill>
              </a:rPr>
              <a:t>causing major delays in police and fire response times across the city. The flood also caused the police to lose irreplaceable case evidence that was stored in the basement. </a:t>
            </a:r>
          </a:p>
          <a:p>
            <a:pPr>
              <a:spcBef>
                <a:spcPts val="0"/>
              </a:spcBef>
              <a:spcAft>
                <a:spcPts val="1200"/>
              </a:spcAft>
            </a:pPr>
            <a:r>
              <a:rPr lang="en-US" dirty="0" smtClean="0">
                <a:solidFill>
                  <a:srgbClr val="6CB744"/>
                </a:solidFill>
              </a:rPr>
              <a:t>Flooding also increases the emergency calls and water-rescue needs of the police and firemen in the city. This puts a strain on these individuals and the city’s resources. </a:t>
            </a:r>
            <a:endParaRPr lang="en-US" dirty="0">
              <a:solidFill>
                <a:srgbClr val="6CB744"/>
              </a:solidFill>
            </a:endParaRPr>
          </a:p>
        </p:txBody>
      </p:sp>
      <p:pic>
        <p:nvPicPr>
          <p:cNvPr id="4" name="Picture 5" descr="C:\Users\matthew.t.smith\Documents\Shereen\Game Board\Asset Pngs\police and fir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3341794"/>
            <a:ext cx="1749425" cy="2601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6638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Emergency Services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smtClean="0">
                <a:solidFill>
                  <a:srgbClr val="6CB744"/>
                </a:solidFill>
              </a:rPr>
              <a:t>It </a:t>
            </a:r>
            <a:r>
              <a:rPr lang="en-US" dirty="0">
                <a:solidFill>
                  <a:srgbClr val="6CB744"/>
                </a:solidFill>
              </a:rPr>
              <a:t>is </a:t>
            </a:r>
            <a:r>
              <a:rPr lang="en-US" dirty="0" smtClean="0">
                <a:solidFill>
                  <a:srgbClr val="6CB744"/>
                </a:solidFill>
              </a:rPr>
              <a:t>relatively expensive </a:t>
            </a:r>
            <a:r>
              <a:rPr lang="en-US" dirty="0">
                <a:solidFill>
                  <a:srgbClr val="6CB744"/>
                </a:solidFill>
              </a:rPr>
              <a:t>to relocate or </a:t>
            </a:r>
            <a:r>
              <a:rPr lang="en-US" dirty="0" smtClean="0">
                <a:solidFill>
                  <a:srgbClr val="6CB744"/>
                </a:solidFill>
              </a:rPr>
              <a:t>elevate the building.</a:t>
            </a:r>
          </a:p>
          <a:p>
            <a:endParaRPr lang="en-US" dirty="0">
              <a:solidFill>
                <a:srgbClr val="6CB744"/>
              </a:solidFill>
            </a:endParaRPr>
          </a:p>
          <a:p>
            <a:r>
              <a:rPr lang="en-US" dirty="0" smtClean="0">
                <a:solidFill>
                  <a:srgbClr val="6CB744"/>
                </a:solidFill>
              </a:rPr>
              <a:t>It would be inexpensive to move police evidence rooms out of the basement to avoid further flooding damage. </a:t>
            </a:r>
          </a:p>
        </p:txBody>
      </p:sp>
    </p:spTree>
    <p:extLst>
      <p:ext uri="{BB962C8B-B14F-4D97-AF65-F5344CB8AC3E}">
        <p14:creationId xmlns:p14="http://schemas.microsoft.com/office/powerpoint/2010/main" val="22458690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lnSpcReduction="10000"/>
          </a:bodyPr>
          <a:lstStyle/>
          <a:p>
            <a:pPr>
              <a:spcBef>
                <a:spcPts val="0"/>
              </a:spcBef>
              <a:spcAft>
                <a:spcPts val="1200"/>
              </a:spcAft>
            </a:pPr>
            <a:r>
              <a:rPr lang="en-US" b="1" dirty="0" smtClean="0">
                <a:solidFill>
                  <a:srgbClr val="6CB744"/>
                </a:solidFill>
              </a:rPr>
              <a:t>Daycare Center</a:t>
            </a:r>
            <a:endParaRPr lang="en-US" b="1" dirty="0">
              <a:solidFill>
                <a:srgbClr val="6CB744"/>
              </a:solidFill>
            </a:endParaRPr>
          </a:p>
          <a:p>
            <a:pPr>
              <a:spcBef>
                <a:spcPts val="0"/>
              </a:spcBef>
              <a:spcAft>
                <a:spcPts val="1200"/>
              </a:spcAft>
            </a:pPr>
            <a:r>
              <a:rPr lang="en-US" dirty="0">
                <a:solidFill>
                  <a:srgbClr val="6CB744"/>
                </a:solidFill>
              </a:rPr>
              <a:t>The Daycare Center was built in 1999. This is the primary location for infant to </a:t>
            </a:r>
            <a:r>
              <a:rPr lang="en-US" dirty="0" smtClean="0">
                <a:solidFill>
                  <a:srgbClr val="6CB744"/>
                </a:solidFill>
              </a:rPr>
              <a:t>four year </a:t>
            </a:r>
            <a:r>
              <a:rPr lang="en-US" dirty="0">
                <a:solidFill>
                  <a:srgbClr val="6CB744"/>
                </a:solidFill>
              </a:rPr>
              <a:t>old child care for during the work day. There is a large recreational area outside including a large asphalt playground, picnic area, and tots soft play area. </a:t>
            </a:r>
          </a:p>
          <a:p>
            <a:pPr>
              <a:spcBef>
                <a:spcPts val="0"/>
              </a:spcBef>
              <a:spcAft>
                <a:spcPts val="1200"/>
              </a:spcAft>
            </a:pPr>
            <a:endParaRPr lang="en-US" dirty="0">
              <a:solidFill>
                <a:srgbClr val="6CB744"/>
              </a:solidFill>
            </a:endParaRPr>
          </a:p>
          <a:p>
            <a:pPr>
              <a:spcBef>
                <a:spcPts val="0"/>
              </a:spcBef>
              <a:spcAft>
                <a:spcPts val="1200"/>
              </a:spcAft>
            </a:pPr>
            <a:r>
              <a:rPr lang="en-US" dirty="0">
                <a:solidFill>
                  <a:srgbClr val="6CB744"/>
                </a:solidFill>
              </a:rPr>
              <a:t>The building was flooded </a:t>
            </a:r>
            <a:r>
              <a:rPr lang="en-US" dirty="0" smtClean="0">
                <a:solidFill>
                  <a:srgbClr val="6CB744"/>
                </a:solidFill>
              </a:rPr>
              <a:t>five </a:t>
            </a:r>
            <a:r>
              <a:rPr lang="en-US" dirty="0">
                <a:solidFill>
                  <a:srgbClr val="6CB744"/>
                </a:solidFill>
              </a:rPr>
              <a:t>years ago and was inoperable during that time. Following that flood, the </a:t>
            </a:r>
            <a:r>
              <a:rPr lang="en-US" dirty="0" smtClean="0">
                <a:solidFill>
                  <a:srgbClr val="6CB744"/>
                </a:solidFill>
              </a:rPr>
              <a:t>center suffered from mold </a:t>
            </a:r>
            <a:r>
              <a:rPr lang="en-US" dirty="0">
                <a:solidFill>
                  <a:srgbClr val="6CB744"/>
                </a:solidFill>
              </a:rPr>
              <a:t>in the walls, </a:t>
            </a:r>
            <a:r>
              <a:rPr lang="en-US" dirty="0" smtClean="0">
                <a:solidFill>
                  <a:srgbClr val="6CB744"/>
                </a:solidFill>
              </a:rPr>
              <a:t>thought to have led </a:t>
            </a:r>
            <a:r>
              <a:rPr lang="en-US" dirty="0">
                <a:solidFill>
                  <a:srgbClr val="6CB744"/>
                </a:solidFill>
              </a:rPr>
              <a:t>to illness for several of the young children.</a:t>
            </a:r>
          </a:p>
        </p:txBody>
      </p:sp>
      <p:pic>
        <p:nvPicPr>
          <p:cNvPr id="6146" name="Picture 2" descr="C:\Users\matthew.t.smith\Documents\Shereen\Game Board\Asset Pngs\Latest asset pngs\4x\Asset 44@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4342270"/>
            <a:ext cx="2346325" cy="1434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53313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Daycare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Temporary flood protection measures, </a:t>
            </a:r>
            <a:r>
              <a:rPr lang="en-US" dirty="0" smtClean="0">
                <a:solidFill>
                  <a:srgbClr val="6CB744"/>
                </a:solidFill>
              </a:rPr>
              <a:t>e.g., </a:t>
            </a:r>
            <a:r>
              <a:rPr lang="en-US" dirty="0">
                <a:solidFill>
                  <a:srgbClr val="6CB744"/>
                </a:solidFill>
              </a:rPr>
              <a:t>sandbags, are inexpensive and easy to install prior to a coming flood. Permanently elevating a building is expensive and difficult to implement</a:t>
            </a:r>
            <a:r>
              <a:rPr lang="en-US" dirty="0" smtClean="0">
                <a:solidFill>
                  <a:srgbClr val="6CB744"/>
                </a:solidFill>
              </a:rPr>
              <a:t>. </a:t>
            </a:r>
          </a:p>
          <a:p>
            <a:endParaRPr lang="en-US" dirty="0">
              <a:solidFill>
                <a:srgbClr val="6CB744"/>
              </a:solidFill>
            </a:endParaRPr>
          </a:p>
          <a:p>
            <a:r>
              <a:rPr lang="en-US" dirty="0" smtClean="0">
                <a:solidFill>
                  <a:srgbClr val="6CB744"/>
                </a:solidFill>
              </a:rPr>
              <a:t>A day care center would be relatively easy to relocate to a different building, out of the flood plain. </a:t>
            </a:r>
          </a:p>
          <a:p>
            <a:endParaRPr lang="en-US" dirty="0">
              <a:solidFill>
                <a:srgbClr val="6CB744"/>
              </a:solidFill>
            </a:endParaRPr>
          </a:p>
        </p:txBody>
      </p:sp>
    </p:spTree>
    <p:extLst>
      <p:ext uri="{BB962C8B-B14F-4D97-AF65-F5344CB8AC3E}">
        <p14:creationId xmlns:p14="http://schemas.microsoft.com/office/powerpoint/2010/main" val="21349426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fontScale="92500" lnSpcReduction="10000"/>
          </a:bodyPr>
          <a:lstStyle/>
          <a:p>
            <a:pPr>
              <a:spcBef>
                <a:spcPts val="0"/>
              </a:spcBef>
              <a:spcAft>
                <a:spcPts val="1200"/>
              </a:spcAft>
            </a:pPr>
            <a:r>
              <a:rPr lang="en-US" b="1" dirty="0" smtClean="0">
                <a:solidFill>
                  <a:srgbClr val="6CB744"/>
                </a:solidFill>
              </a:rPr>
              <a:t>Public Housing – The Townhomes</a:t>
            </a:r>
            <a:endParaRPr lang="en-US" b="1" dirty="0">
              <a:solidFill>
                <a:srgbClr val="6CB744"/>
              </a:solidFill>
            </a:endParaRPr>
          </a:p>
          <a:p>
            <a:pPr>
              <a:spcBef>
                <a:spcPts val="0"/>
              </a:spcBef>
              <a:spcAft>
                <a:spcPts val="1200"/>
              </a:spcAft>
            </a:pPr>
            <a:r>
              <a:rPr lang="en-US" dirty="0">
                <a:solidFill>
                  <a:srgbClr val="6CB744"/>
                </a:solidFill>
              </a:rPr>
              <a:t>The Townhomes were built in the 1970s to provide </a:t>
            </a:r>
            <a:r>
              <a:rPr lang="en-US" dirty="0" smtClean="0">
                <a:solidFill>
                  <a:srgbClr val="6CB744"/>
                </a:solidFill>
              </a:rPr>
              <a:t>public housing </a:t>
            </a:r>
            <a:r>
              <a:rPr lang="en-US" dirty="0">
                <a:solidFill>
                  <a:srgbClr val="6CB744"/>
                </a:solidFill>
              </a:rPr>
              <a:t>for low </a:t>
            </a:r>
            <a:r>
              <a:rPr lang="en-US" dirty="0" smtClean="0">
                <a:solidFill>
                  <a:srgbClr val="6CB744"/>
                </a:solidFill>
              </a:rPr>
              <a:t>income renters. </a:t>
            </a:r>
            <a:r>
              <a:rPr lang="en-US" dirty="0">
                <a:solidFill>
                  <a:srgbClr val="6CB744"/>
                </a:solidFill>
              </a:rPr>
              <a:t>There are 300 2-bedroom units. </a:t>
            </a:r>
            <a:r>
              <a:rPr lang="en-US" dirty="0" smtClean="0">
                <a:solidFill>
                  <a:srgbClr val="6CB744"/>
                </a:solidFill>
              </a:rPr>
              <a:t>The majority of residents are of color and / or immigrants. There is a community center for all residents located within the Townhomes.</a:t>
            </a:r>
          </a:p>
          <a:p>
            <a:pPr>
              <a:spcBef>
                <a:spcPts val="0"/>
              </a:spcBef>
              <a:spcAft>
                <a:spcPts val="1200"/>
              </a:spcAft>
            </a:pPr>
            <a:r>
              <a:rPr lang="en-US" dirty="0" smtClean="0">
                <a:solidFill>
                  <a:srgbClr val="6CB744"/>
                </a:solidFill>
              </a:rPr>
              <a:t>The </a:t>
            </a:r>
            <a:r>
              <a:rPr lang="en-US" dirty="0">
                <a:solidFill>
                  <a:srgbClr val="6CB744"/>
                </a:solidFill>
              </a:rPr>
              <a:t>homes do not have central air conditioning and </a:t>
            </a:r>
            <a:r>
              <a:rPr lang="en-US" dirty="0" smtClean="0">
                <a:solidFill>
                  <a:srgbClr val="6CB744"/>
                </a:solidFill>
              </a:rPr>
              <a:t>have </a:t>
            </a:r>
            <a:r>
              <a:rPr lang="en-US" dirty="0">
                <a:solidFill>
                  <a:srgbClr val="6CB744"/>
                </a:solidFill>
              </a:rPr>
              <a:t>poor insulation. During a recent </a:t>
            </a:r>
            <a:r>
              <a:rPr lang="en-US" dirty="0" smtClean="0">
                <a:solidFill>
                  <a:srgbClr val="6CB744"/>
                </a:solidFill>
              </a:rPr>
              <a:t>2-day </a:t>
            </a:r>
            <a:r>
              <a:rPr lang="en-US" dirty="0">
                <a:solidFill>
                  <a:srgbClr val="6CB744"/>
                </a:solidFill>
              </a:rPr>
              <a:t>heat wave, the homes became so hot </a:t>
            </a:r>
            <a:r>
              <a:rPr lang="en-US" dirty="0" smtClean="0">
                <a:solidFill>
                  <a:srgbClr val="6CB744"/>
                </a:solidFill>
              </a:rPr>
              <a:t>that renters filed complaints against </a:t>
            </a:r>
            <a:r>
              <a:rPr lang="en-US" dirty="0">
                <a:solidFill>
                  <a:srgbClr val="6CB744"/>
                </a:solidFill>
              </a:rPr>
              <a:t>the </a:t>
            </a:r>
            <a:r>
              <a:rPr lang="en-US" dirty="0" smtClean="0">
                <a:solidFill>
                  <a:srgbClr val="6CB744"/>
                </a:solidFill>
              </a:rPr>
              <a:t>city. Also, the </a:t>
            </a:r>
            <a:r>
              <a:rPr lang="en-US" dirty="0">
                <a:solidFill>
                  <a:srgbClr val="6CB744"/>
                </a:solidFill>
              </a:rPr>
              <a:t>water piping infrastructure is outdated and failing, therefore during and following </a:t>
            </a:r>
            <a:r>
              <a:rPr lang="en-US" dirty="0" smtClean="0">
                <a:solidFill>
                  <a:srgbClr val="6CB744"/>
                </a:solidFill>
              </a:rPr>
              <a:t>flooding </a:t>
            </a:r>
            <a:r>
              <a:rPr lang="en-US" dirty="0">
                <a:solidFill>
                  <a:srgbClr val="6CB744"/>
                </a:solidFill>
              </a:rPr>
              <a:t>or low-pressure events people </a:t>
            </a:r>
            <a:r>
              <a:rPr lang="en-US" dirty="0" smtClean="0">
                <a:solidFill>
                  <a:srgbClr val="6CB744"/>
                </a:solidFill>
              </a:rPr>
              <a:t>sometimes contract diarrheal illnesses and suffer from dehydration.</a:t>
            </a:r>
          </a:p>
        </p:txBody>
      </p:sp>
      <p:pic>
        <p:nvPicPr>
          <p:cNvPr id="7170" name="Picture 2" descr="C:\Users\matthew.t.smith\Documents\Shereen\Game Board\Asset Pngs\Latest asset pngs\4x\Asset 45@4x.png"/>
          <p:cNvPicPr>
            <a:picLocks noChangeAspect="1" noChangeArrowheads="1"/>
          </p:cNvPicPr>
          <p:nvPr/>
        </p:nvPicPr>
        <p:blipFill rotWithShape="1">
          <a:blip r:embed="rId4">
            <a:extLst>
              <a:ext uri="{28A0092B-C50C-407E-A947-70E740481C1C}">
                <a14:useLocalDpi xmlns:a14="http://schemas.microsoft.com/office/drawing/2010/main" val="0"/>
              </a:ext>
            </a:extLst>
          </a:blip>
          <a:srcRect r="39712"/>
          <a:stretch/>
        </p:blipFill>
        <p:spPr bwMode="auto">
          <a:xfrm>
            <a:off x="6429059" y="4343400"/>
            <a:ext cx="2714942" cy="1528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8254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95935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Public Housing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Installing central air conditioning or insulation would be a moderately expensive modification.  Providing window AC units to residents would be a relatively easy and cheap modification. </a:t>
            </a:r>
            <a:r>
              <a:rPr lang="en-US" dirty="0" smtClean="0">
                <a:solidFill>
                  <a:srgbClr val="6CB744"/>
                </a:solidFill>
              </a:rPr>
              <a:t>Changing </a:t>
            </a:r>
            <a:r>
              <a:rPr lang="en-US" dirty="0">
                <a:solidFill>
                  <a:srgbClr val="6CB744"/>
                </a:solidFill>
              </a:rPr>
              <a:t>the </a:t>
            </a:r>
            <a:r>
              <a:rPr lang="en-US" dirty="0" smtClean="0">
                <a:solidFill>
                  <a:srgbClr val="6CB744"/>
                </a:solidFill>
              </a:rPr>
              <a:t>pitched roof to a cool </a:t>
            </a:r>
            <a:r>
              <a:rPr lang="en-US" dirty="0">
                <a:solidFill>
                  <a:srgbClr val="6CB744"/>
                </a:solidFill>
              </a:rPr>
              <a:t>roof </a:t>
            </a:r>
            <a:r>
              <a:rPr lang="en-US" dirty="0" smtClean="0">
                <a:solidFill>
                  <a:srgbClr val="6CB744"/>
                </a:solidFill>
              </a:rPr>
              <a:t>(</a:t>
            </a:r>
            <a:r>
              <a:rPr lang="en-US" dirty="0">
                <a:solidFill>
                  <a:srgbClr val="6CB744"/>
                </a:solidFill>
              </a:rPr>
              <a:t>light colored or reflective) would be a relatively expensive </a:t>
            </a:r>
            <a:r>
              <a:rPr lang="en-US" dirty="0" smtClean="0">
                <a:solidFill>
                  <a:srgbClr val="6CB744"/>
                </a:solidFill>
              </a:rPr>
              <a:t>modification as the roof would need to be replaced/ retrofitted. </a:t>
            </a:r>
          </a:p>
          <a:p>
            <a:endParaRPr lang="en-US" dirty="0">
              <a:solidFill>
                <a:srgbClr val="6CB744"/>
              </a:solidFill>
            </a:endParaRPr>
          </a:p>
          <a:p>
            <a:r>
              <a:rPr lang="en-US" dirty="0" smtClean="0">
                <a:solidFill>
                  <a:srgbClr val="6CB744"/>
                </a:solidFill>
              </a:rPr>
              <a:t>The homes could be made more energy efficient by properly sealing the windows and </a:t>
            </a:r>
            <a:r>
              <a:rPr lang="en-US" dirty="0">
                <a:solidFill>
                  <a:srgbClr val="6CB744"/>
                </a:solidFill>
              </a:rPr>
              <a:t>ensuring existing insulation </a:t>
            </a:r>
            <a:r>
              <a:rPr lang="en-US" dirty="0" smtClean="0">
                <a:solidFill>
                  <a:srgbClr val="6CB744"/>
                </a:solidFill>
              </a:rPr>
              <a:t>is adequate.</a:t>
            </a:r>
          </a:p>
          <a:p>
            <a:endParaRPr lang="en-US" dirty="0" smtClean="0">
              <a:solidFill>
                <a:srgbClr val="6CB744"/>
              </a:solidFill>
            </a:endParaRPr>
          </a:p>
          <a:p>
            <a:endParaRPr lang="en-US" dirty="0">
              <a:solidFill>
                <a:srgbClr val="6CB744"/>
              </a:solidFill>
            </a:endParaRPr>
          </a:p>
        </p:txBody>
      </p:sp>
    </p:spTree>
    <p:extLst>
      <p:ext uri="{BB962C8B-B14F-4D97-AF65-F5344CB8AC3E}">
        <p14:creationId xmlns:p14="http://schemas.microsoft.com/office/powerpoint/2010/main" val="41380941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a:bodyPr>
          <a:lstStyle/>
          <a:p>
            <a:pPr>
              <a:spcBef>
                <a:spcPts val="0"/>
              </a:spcBef>
              <a:spcAft>
                <a:spcPts val="1200"/>
              </a:spcAft>
            </a:pPr>
            <a:r>
              <a:rPr lang="en-US" b="1" dirty="0" smtClean="0">
                <a:solidFill>
                  <a:srgbClr val="6CB744"/>
                </a:solidFill>
              </a:rPr>
              <a:t>High-income Housing – Burns Estates</a:t>
            </a:r>
            <a:endParaRPr lang="en-US" b="1" dirty="0">
              <a:solidFill>
                <a:srgbClr val="6CB744"/>
              </a:solidFill>
            </a:endParaRPr>
          </a:p>
          <a:p>
            <a:pPr>
              <a:spcBef>
                <a:spcPts val="0"/>
              </a:spcBef>
              <a:spcAft>
                <a:spcPts val="1200"/>
              </a:spcAft>
            </a:pPr>
            <a:r>
              <a:rPr lang="en-US" dirty="0">
                <a:solidFill>
                  <a:srgbClr val="6CB744"/>
                </a:solidFill>
              </a:rPr>
              <a:t>The Burns Estates is an area with 100 new luxury homes. The homes are new and have central air conditioning, and most have back-up generators.  The homes are located near the coast and, while they haven’t flooded previously, residents have concerns about </a:t>
            </a:r>
            <a:r>
              <a:rPr lang="en-US" dirty="0" smtClean="0">
                <a:solidFill>
                  <a:srgbClr val="6CB744"/>
                </a:solidFill>
              </a:rPr>
              <a:t>water level </a:t>
            </a:r>
            <a:r>
              <a:rPr lang="en-US" dirty="0">
                <a:solidFill>
                  <a:srgbClr val="6CB744"/>
                </a:solidFill>
              </a:rPr>
              <a:t>rise. </a:t>
            </a:r>
          </a:p>
        </p:txBody>
      </p:sp>
      <p:pic>
        <p:nvPicPr>
          <p:cNvPr id="8194" name="Picture 2" descr="C:\Users\matthew.t.smith\Documents\Shereen\Game Board\Asset Pngs\Latest asset pngs\4x\Asset 46@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4038600"/>
            <a:ext cx="1987550" cy="1892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809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69901" y="304800"/>
            <a:ext cx="6477000" cy="1938992"/>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Emergency Management and Preparedness Director</a:t>
            </a:r>
            <a:endParaRPr lang="en-US" sz="3600" b="1" dirty="0">
              <a:solidFill>
                <a:schemeClr val="bg1"/>
              </a:solidFill>
              <a:latin typeface="Arial" panose="020B0604020202020204" pitchFamily="34" charset="0"/>
              <a:cs typeface="Arial" panose="020B0604020202020204" pitchFamily="34" charset="0"/>
            </a:endParaRPr>
          </a:p>
          <a:p>
            <a:endParaRPr lang="en-US" sz="4800" b="1" dirty="0" smtClean="0">
              <a:solidFill>
                <a:schemeClr val="bg1"/>
              </a:solidFill>
              <a:latin typeface="Arial" panose="020B0604020202020204" pitchFamily="34" charset="0"/>
              <a:cs typeface="Arial" panose="020B0604020202020204" pitchFamily="34" charset="0"/>
            </a:endParaRPr>
          </a:p>
        </p:txBody>
      </p:sp>
      <p:sp>
        <p:nvSpPr>
          <p:cNvPr id="5" name="Content Placeholder 4"/>
          <p:cNvSpPr>
            <a:spLocks noGrp="1"/>
          </p:cNvSpPr>
          <p:nvPr>
            <p:ph type="body" sz="quarter" idx="4294967295"/>
          </p:nvPr>
        </p:nvSpPr>
        <p:spPr>
          <a:xfrm>
            <a:off x="469901" y="1828800"/>
            <a:ext cx="8153400" cy="4648200"/>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a:t>
            </a:r>
            <a:r>
              <a:rPr lang="en-US" dirty="0" smtClean="0">
                <a:solidFill>
                  <a:srgbClr val="292D78"/>
                </a:solidFill>
              </a:rPr>
              <a:t>Muggytown Emergency </a:t>
            </a:r>
            <a:r>
              <a:rPr lang="en-US" dirty="0">
                <a:solidFill>
                  <a:srgbClr val="292D78"/>
                </a:solidFill>
              </a:rPr>
              <a:t>Preparedness and Response Department. Your role is to ensure the city is prepared for all emergency scenarios and has response plans in place. </a:t>
            </a:r>
            <a:r>
              <a:rPr lang="en-US" dirty="0" smtClean="0">
                <a:solidFill>
                  <a:srgbClr val="292D78"/>
                </a:solidFill>
              </a:rPr>
              <a:t>You </a:t>
            </a:r>
            <a:r>
              <a:rPr lang="en-US" dirty="0">
                <a:solidFill>
                  <a:srgbClr val="292D78"/>
                </a:solidFill>
              </a:rPr>
              <a:t>rely </a:t>
            </a:r>
            <a:r>
              <a:rPr lang="en-US" dirty="0" smtClean="0">
                <a:solidFill>
                  <a:srgbClr val="292D78"/>
                </a:solidFill>
              </a:rPr>
              <a:t>on the city’s police and fire departments for rescue and relief efforts.</a:t>
            </a:r>
            <a:endParaRPr lang="en-US" dirty="0">
              <a:solidFill>
                <a:srgbClr val="FF0000"/>
              </a:solidFill>
            </a:endParaRPr>
          </a:p>
          <a:p>
            <a:pPr>
              <a:spcBef>
                <a:spcPts val="0"/>
              </a:spcBef>
              <a:spcAft>
                <a:spcPts val="1200"/>
              </a:spcAft>
            </a:pPr>
            <a:r>
              <a:rPr lang="en-US" dirty="0">
                <a:solidFill>
                  <a:srgbClr val="292D78"/>
                </a:solidFill>
              </a:rPr>
              <a:t>Your </a:t>
            </a:r>
            <a:r>
              <a:rPr lang="en-US" dirty="0" smtClean="0">
                <a:solidFill>
                  <a:srgbClr val="292D78"/>
                </a:solidFill>
              </a:rPr>
              <a:t>brother was </a:t>
            </a:r>
            <a:r>
              <a:rPr lang="en-US" dirty="0">
                <a:solidFill>
                  <a:srgbClr val="292D78"/>
                </a:solidFill>
              </a:rPr>
              <a:t>recently hospitalized following a heat-related illness while working on the farm </a:t>
            </a:r>
            <a:r>
              <a:rPr lang="en-US" dirty="0" smtClean="0">
                <a:solidFill>
                  <a:srgbClr val="292D78"/>
                </a:solidFill>
              </a:rPr>
              <a:t>outside </a:t>
            </a:r>
            <a:r>
              <a:rPr lang="en-US" dirty="0">
                <a:solidFill>
                  <a:srgbClr val="292D78"/>
                </a:solidFill>
              </a:rPr>
              <a:t>of the city. You feel the worker-safety regulations aren’t strong enough</a:t>
            </a:r>
            <a:r>
              <a:rPr lang="en-US" dirty="0" smtClean="0">
                <a:solidFill>
                  <a:srgbClr val="292D78"/>
                </a:solidFill>
              </a:rPr>
              <a:t>. </a:t>
            </a:r>
            <a:r>
              <a:rPr lang="en-US" dirty="0">
                <a:solidFill>
                  <a:srgbClr val="292D78"/>
                </a:solidFill>
              </a:rPr>
              <a:t>You live in the houses near the city’s Dam. </a:t>
            </a: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a:solidFill>
                  <a:srgbClr val="292D78"/>
                </a:solidFill>
              </a:rPr>
              <a:t>Operate effective response activities in the event of an emergency</a:t>
            </a:r>
          </a:p>
          <a:p>
            <a:pPr marL="342900" indent="-342900">
              <a:spcBef>
                <a:spcPts val="0"/>
              </a:spcBef>
              <a:spcAft>
                <a:spcPts val="100"/>
              </a:spcAft>
              <a:buFont typeface="Arial" panose="020B0604020202020204" pitchFamily="34" charset="0"/>
              <a:buChar char="•"/>
            </a:pPr>
            <a:r>
              <a:rPr lang="en-US" dirty="0">
                <a:solidFill>
                  <a:srgbClr val="292D78"/>
                </a:solidFill>
              </a:rPr>
              <a:t>Assist the Public Health Department in diarrheal and vector-borne disease outbreak response following flood events</a:t>
            </a:r>
          </a:p>
          <a:p>
            <a:pPr marL="342900" indent="-342900">
              <a:spcBef>
                <a:spcPts val="0"/>
              </a:spcBef>
              <a:spcAft>
                <a:spcPts val="100"/>
              </a:spcAft>
              <a:buFont typeface="Arial" panose="020B0604020202020204" pitchFamily="34" charset="0"/>
              <a:buChar char="•"/>
            </a:pPr>
            <a:r>
              <a:rPr lang="en-US" dirty="0" smtClean="0">
                <a:solidFill>
                  <a:srgbClr val="292D78"/>
                </a:solidFill>
              </a:rPr>
              <a:t>Provide </a:t>
            </a:r>
            <a:r>
              <a:rPr lang="en-US" dirty="0">
                <a:solidFill>
                  <a:srgbClr val="292D78"/>
                </a:solidFill>
              </a:rPr>
              <a:t>education to communities for emergency </a:t>
            </a:r>
            <a:r>
              <a:rPr lang="en-US" dirty="0" smtClean="0">
                <a:solidFill>
                  <a:srgbClr val="292D78"/>
                </a:solidFill>
              </a:rPr>
              <a:t>preparedness</a:t>
            </a:r>
          </a:p>
        </p:txBody>
      </p:sp>
    </p:spTree>
    <p:extLst>
      <p:ext uri="{BB962C8B-B14F-4D97-AF65-F5344CB8AC3E}">
        <p14:creationId xmlns:p14="http://schemas.microsoft.com/office/powerpoint/2010/main" val="3494862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Wealthy, Gated Community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Elevating homes and roadways for community access is expensive and difficult to implement. Temporary flood protection, </a:t>
            </a:r>
            <a:r>
              <a:rPr lang="en-US" dirty="0" smtClean="0">
                <a:solidFill>
                  <a:srgbClr val="6CB744"/>
                </a:solidFill>
              </a:rPr>
              <a:t>e.g., </a:t>
            </a:r>
            <a:r>
              <a:rPr lang="en-US" dirty="0">
                <a:solidFill>
                  <a:srgbClr val="6CB744"/>
                </a:solidFill>
              </a:rPr>
              <a:t>sandbags, is easy to install and often inexpensive</a:t>
            </a:r>
            <a:r>
              <a:rPr lang="en-US" dirty="0" smtClean="0">
                <a:solidFill>
                  <a:srgbClr val="6CB744"/>
                </a:solidFill>
              </a:rPr>
              <a:t>.</a:t>
            </a:r>
          </a:p>
          <a:p>
            <a:endParaRPr lang="en-US" dirty="0">
              <a:solidFill>
                <a:srgbClr val="6CB744"/>
              </a:solidFill>
            </a:endParaRPr>
          </a:p>
          <a:p>
            <a:r>
              <a:rPr lang="en-US" dirty="0">
                <a:solidFill>
                  <a:srgbClr val="6CB744"/>
                </a:solidFill>
              </a:rPr>
              <a:t>The addition of an on-site solar panel array and battery storage will lessen the possibility of a power </a:t>
            </a:r>
            <a:r>
              <a:rPr lang="en-US" dirty="0" smtClean="0">
                <a:solidFill>
                  <a:srgbClr val="6CB744"/>
                </a:solidFill>
              </a:rPr>
              <a:t>outage, provide redundancy to the home with generators, </a:t>
            </a:r>
            <a:r>
              <a:rPr lang="en-US" dirty="0">
                <a:solidFill>
                  <a:srgbClr val="6CB744"/>
                </a:solidFill>
              </a:rPr>
              <a:t>and would be moderately expensive to install</a:t>
            </a:r>
            <a:r>
              <a:rPr lang="en-US" dirty="0" smtClean="0">
                <a:solidFill>
                  <a:srgbClr val="6CB744"/>
                </a:solidFill>
              </a:rPr>
              <a:t>.</a:t>
            </a:r>
            <a:endParaRPr lang="en-US" dirty="0">
              <a:solidFill>
                <a:srgbClr val="6CB744"/>
              </a:solidFill>
            </a:endParaRPr>
          </a:p>
        </p:txBody>
      </p:sp>
    </p:spTree>
    <p:extLst>
      <p:ext uri="{BB962C8B-B14F-4D97-AF65-F5344CB8AC3E}">
        <p14:creationId xmlns:p14="http://schemas.microsoft.com/office/powerpoint/2010/main" val="31662911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lnSpcReduction="10000"/>
          </a:bodyPr>
          <a:lstStyle/>
          <a:p>
            <a:pPr>
              <a:spcBef>
                <a:spcPts val="0"/>
              </a:spcBef>
              <a:spcAft>
                <a:spcPts val="1200"/>
              </a:spcAft>
            </a:pPr>
            <a:r>
              <a:rPr lang="en-US" b="1" dirty="0">
                <a:solidFill>
                  <a:srgbClr val="6CB744"/>
                </a:solidFill>
              </a:rPr>
              <a:t>Transportation Hub</a:t>
            </a:r>
          </a:p>
          <a:p>
            <a:pPr>
              <a:spcBef>
                <a:spcPts val="0"/>
              </a:spcBef>
              <a:spcAft>
                <a:spcPts val="1200"/>
              </a:spcAft>
            </a:pPr>
            <a:r>
              <a:rPr lang="en-US" dirty="0">
                <a:solidFill>
                  <a:srgbClr val="6CB744"/>
                </a:solidFill>
              </a:rPr>
              <a:t>The transportation hub, built in 2000, supports the town’s growing commuter and tourist economy. </a:t>
            </a:r>
            <a:r>
              <a:rPr lang="en-US" dirty="0" smtClean="0">
                <a:solidFill>
                  <a:srgbClr val="6CB744"/>
                </a:solidFill>
              </a:rPr>
              <a:t>The transportation hub serves as a central location for personal vehicle, bus, and light rail passengers to pass between the various forms of transportation. The </a:t>
            </a:r>
            <a:r>
              <a:rPr lang="en-US" dirty="0">
                <a:solidFill>
                  <a:srgbClr val="6CB744"/>
                </a:solidFill>
              </a:rPr>
              <a:t>transportation hub has significantly reduced traffic on the main roads and helped the town maintain its laid-back lifestyle. </a:t>
            </a:r>
            <a:endParaRPr lang="en-US" dirty="0" smtClean="0">
              <a:solidFill>
                <a:srgbClr val="6CB744"/>
              </a:solidFill>
            </a:endParaRPr>
          </a:p>
          <a:p>
            <a:pPr>
              <a:spcBef>
                <a:spcPts val="0"/>
              </a:spcBef>
              <a:spcAft>
                <a:spcPts val="1200"/>
              </a:spcAft>
            </a:pPr>
            <a:r>
              <a:rPr lang="en-US" dirty="0" smtClean="0">
                <a:solidFill>
                  <a:srgbClr val="6CB744"/>
                </a:solidFill>
              </a:rPr>
              <a:t>The </a:t>
            </a:r>
            <a:r>
              <a:rPr lang="en-US" dirty="0">
                <a:solidFill>
                  <a:srgbClr val="6CB744"/>
                </a:solidFill>
              </a:rPr>
              <a:t>hub is located near the river and becomes inoperable when flooded. Three years ago, the hub was unusable for several days while the flood waters rose and subsided. </a:t>
            </a:r>
          </a:p>
        </p:txBody>
      </p:sp>
      <p:pic>
        <p:nvPicPr>
          <p:cNvPr id="9218" name="Picture 2" descr="C:\Users\matthew.t.smith\Documents\Shereen\Game Board\Asset Pngs\Latest asset pngs\4x\Asset 47@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7520" y="4292600"/>
            <a:ext cx="1460500" cy="146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0668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Transportation Hub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Elevating buildings </a:t>
            </a:r>
            <a:r>
              <a:rPr lang="en-US" dirty="0" smtClean="0">
                <a:solidFill>
                  <a:srgbClr val="6CB744"/>
                </a:solidFill>
              </a:rPr>
              <a:t>is </a:t>
            </a:r>
            <a:r>
              <a:rPr lang="en-US" dirty="0">
                <a:solidFill>
                  <a:srgbClr val="6CB744"/>
                </a:solidFill>
              </a:rPr>
              <a:t>expensive and difficult to implement. Relocating the hub would also be </a:t>
            </a:r>
            <a:r>
              <a:rPr lang="en-US" dirty="0" smtClean="0">
                <a:solidFill>
                  <a:srgbClr val="6CB744"/>
                </a:solidFill>
              </a:rPr>
              <a:t>costly due to the fixed rail line passing through it. Erecting </a:t>
            </a:r>
            <a:r>
              <a:rPr lang="en-US" dirty="0">
                <a:solidFill>
                  <a:srgbClr val="6CB744"/>
                </a:solidFill>
              </a:rPr>
              <a:t>flood barriers </a:t>
            </a:r>
            <a:r>
              <a:rPr lang="en-US" dirty="0" smtClean="0">
                <a:solidFill>
                  <a:srgbClr val="6CB744"/>
                </a:solidFill>
              </a:rPr>
              <a:t>would be moderately expensive. </a:t>
            </a:r>
            <a:endParaRPr lang="en-US" dirty="0">
              <a:solidFill>
                <a:srgbClr val="6CB744"/>
              </a:solidFill>
            </a:endParaRPr>
          </a:p>
        </p:txBody>
      </p:sp>
    </p:spTree>
    <p:extLst>
      <p:ext uri="{BB962C8B-B14F-4D97-AF65-F5344CB8AC3E}">
        <p14:creationId xmlns:p14="http://schemas.microsoft.com/office/powerpoint/2010/main" val="4792103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482"/>
            <a:ext cx="9144000" cy="6858000"/>
          </a:xfrm>
          <a:prstGeom prst="rect">
            <a:avLst/>
          </a:prstGeom>
        </p:spPr>
      </p:pic>
      <p:sp>
        <p:nvSpPr>
          <p:cNvPr id="5" name="Content Placeholder 4"/>
          <p:cNvSpPr>
            <a:spLocks noGrp="1"/>
          </p:cNvSpPr>
          <p:nvPr>
            <p:ph type="body" sz="quarter" idx="4294967295"/>
          </p:nvPr>
        </p:nvSpPr>
        <p:spPr>
          <a:xfrm>
            <a:off x="474662" y="1984248"/>
            <a:ext cx="6078538" cy="4419600"/>
          </a:xfrm>
        </p:spPr>
        <p:txBody>
          <a:bodyPr>
            <a:normAutofit/>
          </a:bodyPr>
          <a:lstStyle/>
          <a:p>
            <a:pPr>
              <a:spcBef>
                <a:spcPts val="0"/>
              </a:spcBef>
              <a:spcAft>
                <a:spcPts val="1200"/>
              </a:spcAft>
            </a:pPr>
            <a:r>
              <a:rPr lang="en-US" b="1" dirty="0" smtClean="0">
                <a:solidFill>
                  <a:srgbClr val="6CB744"/>
                </a:solidFill>
              </a:rPr>
              <a:t>Light Rail Transit Line</a:t>
            </a:r>
            <a:endParaRPr lang="en-US" b="1" dirty="0">
              <a:solidFill>
                <a:srgbClr val="6CB744"/>
              </a:solidFill>
            </a:endParaRPr>
          </a:p>
          <a:p>
            <a:pPr>
              <a:spcBef>
                <a:spcPts val="0"/>
              </a:spcBef>
              <a:spcAft>
                <a:spcPts val="1200"/>
              </a:spcAft>
            </a:pPr>
            <a:r>
              <a:rPr lang="en-US" dirty="0">
                <a:solidFill>
                  <a:srgbClr val="6CB744"/>
                </a:solidFill>
              </a:rPr>
              <a:t>The light rail transit line opened in 2005 and was built to support the town’s growing tourist economy. Visitors and locals take the light rail throughout town. The light rail system has the highest ridership among the city’s public transit options. During past heat waves, there was some minor buckling of one stretch of rail line, and communication boxes lost power, leading to massive system delays. In addition, past riverine flooding made the tracks </a:t>
            </a:r>
            <a:r>
              <a:rPr lang="en-US" dirty="0" smtClean="0">
                <a:solidFill>
                  <a:srgbClr val="6CB744"/>
                </a:solidFill>
              </a:rPr>
              <a:t>inoperable until flood </a:t>
            </a:r>
            <a:r>
              <a:rPr lang="en-US" dirty="0">
                <a:solidFill>
                  <a:srgbClr val="6CB744"/>
                </a:solidFill>
              </a:rPr>
              <a:t>waters subsided. Luckily, none of the electrical equipment was affected. </a:t>
            </a:r>
          </a:p>
        </p:txBody>
      </p:sp>
      <p:pic>
        <p:nvPicPr>
          <p:cNvPr id="1028" name="Picture 4" descr="C:\Users\matthew.t.smith\Documents\Shereen\Game Board\Asset Pngs\Latest asset pngs\4x\Asset 25@4x.png"/>
          <p:cNvPicPr>
            <a:picLocks noChangeAspect="1" noChangeArrowheads="1"/>
          </p:cNvPicPr>
          <p:nvPr/>
        </p:nvPicPr>
        <p:blipFill rotWithShape="1">
          <a:blip r:embed="rId4">
            <a:extLst>
              <a:ext uri="{28A0092B-C50C-407E-A947-70E740481C1C}">
                <a14:useLocalDpi xmlns:a14="http://schemas.microsoft.com/office/drawing/2010/main" val="0"/>
              </a:ext>
            </a:extLst>
          </a:blip>
          <a:srcRect r="78100" b="64327"/>
          <a:stretch/>
        </p:blipFill>
        <p:spPr bwMode="auto">
          <a:xfrm>
            <a:off x="6553201" y="990600"/>
            <a:ext cx="2590800"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06683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80010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Light Rail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smtClean="0">
                <a:solidFill>
                  <a:srgbClr val="6CB744"/>
                </a:solidFill>
              </a:rPr>
              <a:t>Elevating tracks to be above flood levels, or relocating / rerouting tracks is difficult  due to right of way acquisition and is expensive. </a:t>
            </a:r>
          </a:p>
          <a:p>
            <a:endParaRPr lang="en-US" dirty="0" smtClean="0">
              <a:solidFill>
                <a:srgbClr val="6CB744"/>
              </a:solidFill>
            </a:endParaRPr>
          </a:p>
          <a:p>
            <a:r>
              <a:rPr lang="en-US" dirty="0" smtClean="0">
                <a:solidFill>
                  <a:srgbClr val="6CB744"/>
                </a:solidFill>
              </a:rPr>
              <a:t>Modifying </a:t>
            </a:r>
            <a:r>
              <a:rPr lang="en-US" dirty="0">
                <a:solidFill>
                  <a:srgbClr val="6CB744"/>
                </a:solidFill>
              </a:rPr>
              <a:t>established rail lines by, for example, re-laying track with expansion joints is relatively difficult and expensive. </a:t>
            </a:r>
            <a:endParaRPr lang="en-US" dirty="0" smtClean="0">
              <a:solidFill>
                <a:srgbClr val="6CB744"/>
              </a:solidFill>
            </a:endParaRPr>
          </a:p>
          <a:p>
            <a:endParaRPr lang="en-US" dirty="0">
              <a:solidFill>
                <a:srgbClr val="6CB744"/>
              </a:solidFill>
            </a:endParaRPr>
          </a:p>
          <a:p>
            <a:r>
              <a:rPr lang="en-US" dirty="0">
                <a:solidFill>
                  <a:srgbClr val="6CB744"/>
                </a:solidFill>
              </a:rPr>
              <a:t>Painting the rails white so they absorb less heat and are therefore less likely to buckle is relatively inexpensive</a:t>
            </a:r>
            <a:r>
              <a:rPr lang="en-US" dirty="0" smtClean="0">
                <a:solidFill>
                  <a:srgbClr val="6CB744"/>
                </a:solidFill>
              </a:rPr>
              <a:t>.</a:t>
            </a:r>
          </a:p>
          <a:p>
            <a:endParaRPr lang="en-US" dirty="0">
              <a:solidFill>
                <a:srgbClr val="6CB744"/>
              </a:solidFill>
            </a:endParaRPr>
          </a:p>
          <a:p>
            <a:r>
              <a:rPr lang="en-US" dirty="0">
                <a:solidFill>
                  <a:srgbClr val="6CB744"/>
                </a:solidFill>
              </a:rPr>
              <a:t>Adding a backup power supply, such as solar, battery storage, and/or generators, is generally an easy modification to the system in the event of a grid outage, but given the size of the system, would be expensive. </a:t>
            </a:r>
            <a:endParaRPr lang="en-US" b="1" dirty="0">
              <a:solidFill>
                <a:srgbClr val="6CB744"/>
              </a:solidFill>
            </a:endParaRPr>
          </a:p>
          <a:p>
            <a:endParaRPr lang="en-US" dirty="0">
              <a:solidFill>
                <a:srgbClr val="6CB744"/>
              </a:solidFill>
            </a:endParaRPr>
          </a:p>
        </p:txBody>
      </p:sp>
    </p:spTree>
    <p:extLst>
      <p:ext uri="{BB962C8B-B14F-4D97-AF65-F5344CB8AC3E}">
        <p14:creationId xmlns:p14="http://schemas.microsoft.com/office/powerpoint/2010/main" val="14046698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a:bodyPr>
          <a:lstStyle/>
          <a:p>
            <a:pPr>
              <a:spcBef>
                <a:spcPts val="0"/>
              </a:spcBef>
              <a:spcAft>
                <a:spcPts val="1200"/>
              </a:spcAft>
            </a:pPr>
            <a:r>
              <a:rPr lang="en-US" b="1" dirty="0" smtClean="0">
                <a:solidFill>
                  <a:srgbClr val="6CB744"/>
                </a:solidFill>
              </a:rPr>
              <a:t>Roadways</a:t>
            </a:r>
            <a:endParaRPr lang="en-US" b="1" dirty="0">
              <a:solidFill>
                <a:srgbClr val="6CB744"/>
              </a:solidFill>
            </a:endParaRPr>
          </a:p>
          <a:p>
            <a:pPr>
              <a:spcBef>
                <a:spcPts val="0"/>
              </a:spcBef>
              <a:spcAft>
                <a:spcPts val="1200"/>
              </a:spcAft>
            </a:pPr>
            <a:r>
              <a:rPr lang="en-US" dirty="0">
                <a:solidFill>
                  <a:srgbClr val="6CB744"/>
                </a:solidFill>
              </a:rPr>
              <a:t>The roadways in town are essential for efficient passage through and around the </a:t>
            </a:r>
            <a:r>
              <a:rPr lang="en-US" dirty="0" smtClean="0">
                <a:solidFill>
                  <a:srgbClr val="6CB744"/>
                </a:solidFill>
              </a:rPr>
              <a:t>city</a:t>
            </a:r>
            <a:r>
              <a:rPr lang="en-US" dirty="0">
                <a:solidFill>
                  <a:srgbClr val="6CB744"/>
                </a:solidFill>
              </a:rPr>
              <a:t>. </a:t>
            </a:r>
          </a:p>
          <a:p>
            <a:pPr>
              <a:spcBef>
                <a:spcPts val="0"/>
              </a:spcBef>
              <a:spcAft>
                <a:spcPts val="1200"/>
              </a:spcAft>
            </a:pPr>
            <a:r>
              <a:rPr lang="en-US" dirty="0">
                <a:solidFill>
                  <a:srgbClr val="6CB744"/>
                </a:solidFill>
              </a:rPr>
              <a:t>The city’s roadways are </a:t>
            </a:r>
            <a:r>
              <a:rPr lang="en-US" dirty="0" smtClean="0">
                <a:solidFill>
                  <a:srgbClr val="6CB744"/>
                </a:solidFill>
              </a:rPr>
              <a:t>deteriorating – suffering from potholes</a:t>
            </a:r>
            <a:r>
              <a:rPr lang="en-US" dirty="0">
                <a:solidFill>
                  <a:srgbClr val="6CB744"/>
                </a:solidFill>
              </a:rPr>
              <a:t>, </a:t>
            </a:r>
            <a:r>
              <a:rPr lang="en-US" dirty="0" smtClean="0">
                <a:solidFill>
                  <a:srgbClr val="6CB744"/>
                </a:solidFill>
              </a:rPr>
              <a:t>cracking, </a:t>
            </a:r>
            <a:r>
              <a:rPr lang="en-US" dirty="0">
                <a:solidFill>
                  <a:srgbClr val="6CB744"/>
                </a:solidFill>
              </a:rPr>
              <a:t>and </a:t>
            </a:r>
            <a:r>
              <a:rPr lang="en-US" dirty="0" smtClean="0">
                <a:solidFill>
                  <a:srgbClr val="6CB744"/>
                </a:solidFill>
              </a:rPr>
              <a:t>foundation scouring because </a:t>
            </a:r>
            <a:r>
              <a:rPr lang="en-US" dirty="0">
                <a:solidFill>
                  <a:srgbClr val="6CB744"/>
                </a:solidFill>
              </a:rPr>
              <a:t>of extreme heat, </a:t>
            </a:r>
            <a:r>
              <a:rPr lang="en-US" dirty="0" smtClean="0">
                <a:solidFill>
                  <a:srgbClr val="6CB744"/>
                </a:solidFill>
              </a:rPr>
              <a:t>and flooding caused by water level </a:t>
            </a:r>
            <a:r>
              <a:rPr lang="en-US" dirty="0">
                <a:solidFill>
                  <a:srgbClr val="6CB744"/>
                </a:solidFill>
              </a:rPr>
              <a:t>rise and heavy precipitation. There has been </a:t>
            </a:r>
            <a:r>
              <a:rPr lang="en-US" dirty="0" smtClean="0">
                <a:solidFill>
                  <a:srgbClr val="6CB744"/>
                </a:solidFill>
              </a:rPr>
              <a:t>a 15% </a:t>
            </a:r>
            <a:r>
              <a:rPr lang="en-US" dirty="0">
                <a:solidFill>
                  <a:srgbClr val="6CB744"/>
                </a:solidFill>
              </a:rPr>
              <a:t>increase in maintenance costs </a:t>
            </a:r>
            <a:r>
              <a:rPr lang="en-US" dirty="0" smtClean="0">
                <a:solidFill>
                  <a:srgbClr val="6CB744"/>
                </a:solidFill>
              </a:rPr>
              <a:t>as </a:t>
            </a:r>
            <a:r>
              <a:rPr lang="en-US" dirty="0">
                <a:solidFill>
                  <a:srgbClr val="6CB744"/>
                </a:solidFill>
              </a:rPr>
              <a:t>compared to 25 years ago (accounting for inflation).</a:t>
            </a:r>
          </a:p>
        </p:txBody>
      </p:sp>
      <p:pic>
        <p:nvPicPr>
          <p:cNvPr id="2052" name="Picture 4" descr="C:\Users\matthew.t.smith\Documents\Shereen\Game Board\Asset Pngs\Latest asset pngs\4x\Asset 25@4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7563" b="32757"/>
          <a:stretch/>
        </p:blipFill>
        <p:spPr bwMode="auto">
          <a:xfrm>
            <a:off x="6172201" y="1828800"/>
            <a:ext cx="2971800" cy="5040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28763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Roadways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Cool pavement techniques (e.g., high-reflectivity coating) require a similar amount of effort and cost as normal road repairs. Installation of shade trees is relatively inexpensive and are easy to place.  </a:t>
            </a:r>
          </a:p>
          <a:p>
            <a:endParaRPr lang="en-US" dirty="0">
              <a:solidFill>
                <a:srgbClr val="6CB744"/>
              </a:solidFill>
            </a:endParaRPr>
          </a:p>
          <a:p>
            <a:r>
              <a:rPr lang="en-US" dirty="0">
                <a:solidFill>
                  <a:srgbClr val="6CB744"/>
                </a:solidFill>
              </a:rPr>
              <a:t>Elevating or rerouting roadways is costly and difficult to implement, as would be most </a:t>
            </a:r>
            <a:r>
              <a:rPr lang="en-US" dirty="0" smtClean="0">
                <a:solidFill>
                  <a:srgbClr val="6CB744"/>
                </a:solidFill>
              </a:rPr>
              <a:t>river defense measures</a:t>
            </a:r>
            <a:r>
              <a:rPr lang="en-US" dirty="0">
                <a:solidFill>
                  <a:srgbClr val="6CB744"/>
                </a:solidFill>
              </a:rPr>
              <a:t>.</a:t>
            </a:r>
          </a:p>
        </p:txBody>
      </p:sp>
    </p:spTree>
    <p:extLst>
      <p:ext uri="{BB962C8B-B14F-4D97-AF65-F5344CB8AC3E}">
        <p14:creationId xmlns:p14="http://schemas.microsoft.com/office/powerpoint/2010/main" val="30551461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828800"/>
            <a:ext cx="5930840" cy="4724400"/>
          </a:xfrm>
        </p:spPr>
        <p:txBody>
          <a:bodyPr>
            <a:normAutofit fontScale="92500" lnSpcReduction="10000"/>
          </a:bodyPr>
          <a:lstStyle/>
          <a:p>
            <a:pPr>
              <a:spcBef>
                <a:spcPts val="0"/>
              </a:spcBef>
              <a:spcAft>
                <a:spcPts val="1200"/>
              </a:spcAft>
            </a:pPr>
            <a:r>
              <a:rPr lang="en-US" b="1" dirty="0" smtClean="0">
                <a:solidFill>
                  <a:srgbClr val="6CB744"/>
                </a:solidFill>
              </a:rPr>
              <a:t>Rural Area</a:t>
            </a:r>
            <a:endParaRPr lang="en-US" b="1" dirty="0">
              <a:solidFill>
                <a:srgbClr val="6CB744"/>
              </a:solidFill>
            </a:endParaRPr>
          </a:p>
          <a:p>
            <a:pPr>
              <a:spcBef>
                <a:spcPts val="0"/>
              </a:spcBef>
              <a:spcAft>
                <a:spcPts val="1200"/>
              </a:spcAft>
            </a:pPr>
            <a:r>
              <a:rPr lang="en-US" dirty="0">
                <a:solidFill>
                  <a:srgbClr val="6CB744"/>
                </a:solidFill>
              </a:rPr>
              <a:t>The </a:t>
            </a:r>
            <a:r>
              <a:rPr lang="en-US" dirty="0" smtClean="0">
                <a:solidFill>
                  <a:srgbClr val="6CB744"/>
                </a:solidFill>
              </a:rPr>
              <a:t>rural area on </a:t>
            </a:r>
            <a:r>
              <a:rPr lang="en-US" dirty="0">
                <a:solidFill>
                  <a:srgbClr val="6CB744"/>
                </a:solidFill>
              </a:rPr>
              <a:t>the outskirts of the city </a:t>
            </a:r>
            <a:r>
              <a:rPr lang="en-US" dirty="0" smtClean="0">
                <a:solidFill>
                  <a:srgbClr val="6CB744"/>
                </a:solidFill>
              </a:rPr>
              <a:t>has many farms producing </a:t>
            </a:r>
            <a:r>
              <a:rPr lang="en-US" dirty="0">
                <a:solidFill>
                  <a:srgbClr val="6CB744"/>
                </a:solidFill>
              </a:rPr>
              <a:t>the area’s primary cash crop, wheat. The farms’ irrigation comes from the river. </a:t>
            </a:r>
            <a:r>
              <a:rPr lang="en-US" dirty="0" smtClean="0">
                <a:solidFill>
                  <a:srgbClr val="6CB744"/>
                </a:solidFill>
              </a:rPr>
              <a:t>The </a:t>
            </a:r>
            <a:r>
              <a:rPr lang="en-US" dirty="0">
                <a:solidFill>
                  <a:srgbClr val="6CB744"/>
                </a:solidFill>
              </a:rPr>
              <a:t>farm has experienced crop losses during years with </a:t>
            </a:r>
            <a:r>
              <a:rPr lang="en-US" dirty="0" smtClean="0">
                <a:solidFill>
                  <a:srgbClr val="6CB744"/>
                </a:solidFill>
              </a:rPr>
              <a:t>multiple high </a:t>
            </a:r>
            <a:r>
              <a:rPr lang="en-US" dirty="0">
                <a:solidFill>
                  <a:srgbClr val="6CB744"/>
                </a:solidFill>
              </a:rPr>
              <a:t>heat </a:t>
            </a:r>
            <a:r>
              <a:rPr lang="en-US" dirty="0" smtClean="0">
                <a:solidFill>
                  <a:srgbClr val="6CB744"/>
                </a:solidFill>
              </a:rPr>
              <a:t>days. </a:t>
            </a:r>
            <a:r>
              <a:rPr lang="en-US" dirty="0">
                <a:solidFill>
                  <a:srgbClr val="6CB744"/>
                </a:solidFill>
              </a:rPr>
              <a:t>However</a:t>
            </a:r>
            <a:r>
              <a:rPr lang="en-US" dirty="0" smtClean="0">
                <a:solidFill>
                  <a:srgbClr val="6CB744"/>
                </a:solidFill>
              </a:rPr>
              <a:t>, as </a:t>
            </a:r>
            <a:r>
              <a:rPr lang="en-US" dirty="0">
                <a:solidFill>
                  <a:srgbClr val="6CB744"/>
                </a:solidFill>
              </a:rPr>
              <a:t>the average temperature </a:t>
            </a:r>
            <a:r>
              <a:rPr lang="en-US" dirty="0" smtClean="0">
                <a:solidFill>
                  <a:srgbClr val="6CB744"/>
                </a:solidFill>
              </a:rPr>
              <a:t>has increased, the </a:t>
            </a:r>
            <a:r>
              <a:rPr lang="en-US" dirty="0">
                <a:solidFill>
                  <a:srgbClr val="6CB744"/>
                </a:solidFill>
              </a:rPr>
              <a:t>growing </a:t>
            </a:r>
            <a:r>
              <a:rPr lang="en-US" dirty="0" smtClean="0">
                <a:solidFill>
                  <a:srgbClr val="6CB744"/>
                </a:solidFill>
              </a:rPr>
              <a:t>season has lengthened allowing for more harvests.</a:t>
            </a:r>
            <a:endParaRPr lang="en-US" dirty="0">
              <a:solidFill>
                <a:srgbClr val="6CB744"/>
              </a:solidFill>
            </a:endParaRPr>
          </a:p>
          <a:p>
            <a:pPr>
              <a:spcBef>
                <a:spcPts val="0"/>
              </a:spcBef>
              <a:spcAft>
                <a:spcPts val="1200"/>
              </a:spcAft>
            </a:pPr>
            <a:r>
              <a:rPr lang="en-US" dirty="0" smtClean="0">
                <a:solidFill>
                  <a:srgbClr val="6CB744"/>
                </a:solidFill>
              </a:rPr>
              <a:t>In </a:t>
            </a:r>
            <a:r>
              <a:rPr lang="en-US" dirty="0">
                <a:solidFill>
                  <a:srgbClr val="6CB744"/>
                </a:solidFill>
              </a:rPr>
              <a:t>addition, </a:t>
            </a:r>
            <a:r>
              <a:rPr lang="en-US" dirty="0" smtClean="0">
                <a:solidFill>
                  <a:srgbClr val="6CB744"/>
                </a:solidFill>
              </a:rPr>
              <a:t>there </a:t>
            </a:r>
            <a:r>
              <a:rPr lang="en-US" dirty="0">
                <a:solidFill>
                  <a:srgbClr val="6CB744"/>
                </a:solidFill>
              </a:rPr>
              <a:t>are several days </a:t>
            </a:r>
            <a:r>
              <a:rPr lang="en-US" dirty="0" smtClean="0">
                <a:solidFill>
                  <a:srgbClr val="6CB744"/>
                </a:solidFill>
              </a:rPr>
              <a:t>every year that </a:t>
            </a:r>
            <a:r>
              <a:rPr lang="en-US" dirty="0">
                <a:solidFill>
                  <a:srgbClr val="6CB744"/>
                </a:solidFill>
              </a:rPr>
              <a:t>farm workers are not able to work because of the </a:t>
            </a:r>
            <a:r>
              <a:rPr lang="en-US" dirty="0" smtClean="0">
                <a:solidFill>
                  <a:srgbClr val="6CB744"/>
                </a:solidFill>
              </a:rPr>
              <a:t>heat. </a:t>
            </a:r>
            <a:r>
              <a:rPr lang="en-US" dirty="0">
                <a:solidFill>
                  <a:srgbClr val="6CB744"/>
                </a:solidFill>
              </a:rPr>
              <a:t>This shuts down production, with negative impacts for the workers, farm owners and the city’s economy. </a:t>
            </a:r>
            <a:r>
              <a:rPr lang="en-US" dirty="0" smtClean="0">
                <a:solidFill>
                  <a:srgbClr val="6CB744"/>
                </a:solidFill>
              </a:rPr>
              <a:t>This and other farms employ </a:t>
            </a:r>
            <a:r>
              <a:rPr lang="en-US" dirty="0">
                <a:solidFill>
                  <a:srgbClr val="6CB744"/>
                </a:solidFill>
              </a:rPr>
              <a:t>6% of the city, with many of the workers receiving minimum wage and living in </a:t>
            </a:r>
            <a:r>
              <a:rPr lang="en-US" dirty="0" smtClean="0">
                <a:solidFill>
                  <a:srgbClr val="6CB744"/>
                </a:solidFill>
              </a:rPr>
              <a:t>public </a:t>
            </a:r>
            <a:r>
              <a:rPr lang="en-US" dirty="0">
                <a:solidFill>
                  <a:srgbClr val="6CB744"/>
                </a:solidFill>
              </a:rPr>
              <a:t>housing.</a:t>
            </a:r>
          </a:p>
        </p:txBody>
      </p:sp>
      <p:pic>
        <p:nvPicPr>
          <p:cNvPr id="10242" name="Picture 2" descr="C:\Users\matthew.t.smith\Documents\Shereen\Game Board\Asset Pngs\Latest asset pngs\4x\Asset 48@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4601911"/>
            <a:ext cx="1412875" cy="1360303"/>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matthew.t.smith\Documents\Shereen\Game Board\Asset Pngs\Latest asset pngs\4x\Asset 49@4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00801" y="3440482"/>
            <a:ext cx="2830312" cy="1161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417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Rural Area(cont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Changing to a strain of wheat better suited to hotter conditions is a relatively easy and accessible </a:t>
            </a:r>
            <a:r>
              <a:rPr lang="en-US" dirty="0" smtClean="0">
                <a:solidFill>
                  <a:srgbClr val="6CB744"/>
                </a:solidFill>
              </a:rPr>
              <a:t>modification.</a:t>
            </a:r>
          </a:p>
          <a:p>
            <a:endParaRPr lang="en-US" dirty="0">
              <a:solidFill>
                <a:srgbClr val="6CB744"/>
              </a:solidFill>
            </a:endParaRPr>
          </a:p>
          <a:p>
            <a:r>
              <a:rPr lang="en-US" dirty="0" smtClean="0">
                <a:solidFill>
                  <a:srgbClr val="6CB744"/>
                </a:solidFill>
              </a:rPr>
              <a:t>Providing shaded </a:t>
            </a:r>
            <a:r>
              <a:rPr lang="en-US" dirty="0">
                <a:solidFill>
                  <a:srgbClr val="6CB744"/>
                </a:solidFill>
              </a:rPr>
              <a:t>areas </a:t>
            </a:r>
            <a:r>
              <a:rPr lang="en-US" dirty="0" smtClean="0">
                <a:solidFill>
                  <a:srgbClr val="6CB744"/>
                </a:solidFill>
              </a:rPr>
              <a:t>(tree canopy or other shade structure), </a:t>
            </a:r>
            <a:r>
              <a:rPr lang="en-US" dirty="0">
                <a:solidFill>
                  <a:srgbClr val="6CB744"/>
                </a:solidFill>
              </a:rPr>
              <a:t>as well as adding additional water breaks to the work day, are relatively easy ways to protect worker health and safety. </a:t>
            </a:r>
          </a:p>
        </p:txBody>
      </p:sp>
    </p:spTree>
    <p:extLst>
      <p:ext uri="{BB962C8B-B14F-4D97-AF65-F5344CB8AC3E}">
        <p14:creationId xmlns:p14="http://schemas.microsoft.com/office/powerpoint/2010/main" val="18708009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304800" y="1828800"/>
            <a:ext cx="6019800" cy="4575048"/>
          </a:xfrm>
        </p:spPr>
        <p:txBody>
          <a:bodyPr>
            <a:normAutofit lnSpcReduction="10000"/>
          </a:bodyPr>
          <a:lstStyle/>
          <a:p>
            <a:pPr>
              <a:spcBef>
                <a:spcPts val="0"/>
              </a:spcBef>
              <a:spcAft>
                <a:spcPts val="1200"/>
              </a:spcAft>
            </a:pPr>
            <a:r>
              <a:rPr lang="en-US" b="1" dirty="0" smtClean="0">
                <a:solidFill>
                  <a:srgbClr val="6CB744"/>
                </a:solidFill>
              </a:rPr>
              <a:t>Park/Green Space/Trees</a:t>
            </a:r>
            <a:endParaRPr lang="en-US" b="1" dirty="0">
              <a:solidFill>
                <a:srgbClr val="6CB744"/>
              </a:solidFill>
            </a:endParaRPr>
          </a:p>
          <a:p>
            <a:pPr>
              <a:spcBef>
                <a:spcPts val="0"/>
              </a:spcBef>
              <a:spcAft>
                <a:spcPts val="1200"/>
              </a:spcAft>
            </a:pPr>
            <a:r>
              <a:rPr lang="en-US" dirty="0" smtClean="0">
                <a:solidFill>
                  <a:srgbClr val="6CB744"/>
                </a:solidFill>
              </a:rPr>
              <a:t>The city’s parks are filled with shade trees and are </a:t>
            </a:r>
            <a:r>
              <a:rPr lang="en-US" dirty="0">
                <a:solidFill>
                  <a:srgbClr val="6CB744"/>
                </a:solidFill>
              </a:rPr>
              <a:t>the place to go for locals to play ball on expansive athletic fields </a:t>
            </a:r>
            <a:r>
              <a:rPr lang="en-US" dirty="0" smtClean="0">
                <a:solidFill>
                  <a:srgbClr val="6CB744"/>
                </a:solidFill>
              </a:rPr>
              <a:t>or enjoy </a:t>
            </a:r>
            <a:r>
              <a:rPr lang="en-US" dirty="0">
                <a:solidFill>
                  <a:srgbClr val="6CB744"/>
                </a:solidFill>
              </a:rPr>
              <a:t>a picnic on a summer evening</a:t>
            </a:r>
            <a:r>
              <a:rPr lang="en-US" dirty="0" smtClean="0">
                <a:solidFill>
                  <a:srgbClr val="6CB744"/>
                </a:solidFill>
              </a:rPr>
              <a:t>. </a:t>
            </a:r>
          </a:p>
          <a:p>
            <a:pPr>
              <a:spcBef>
                <a:spcPts val="0"/>
              </a:spcBef>
              <a:spcAft>
                <a:spcPts val="1200"/>
              </a:spcAft>
            </a:pPr>
            <a:r>
              <a:rPr lang="en-US" dirty="0" smtClean="0">
                <a:solidFill>
                  <a:srgbClr val="6CB744"/>
                </a:solidFill>
              </a:rPr>
              <a:t>The city has been focused on increasing the city’s tree canopy, but still has a ways to go. The city spends </a:t>
            </a:r>
            <a:r>
              <a:rPr lang="en-US" dirty="0">
                <a:solidFill>
                  <a:srgbClr val="6CB744"/>
                </a:solidFill>
              </a:rPr>
              <a:t>a large amount of their </a:t>
            </a:r>
            <a:r>
              <a:rPr lang="en-US" dirty="0" smtClean="0">
                <a:solidFill>
                  <a:srgbClr val="6CB744"/>
                </a:solidFill>
              </a:rPr>
              <a:t>park maintenance budget on battling flood-related erosion in city parks. The park floods in some areas during storm surge events, killing some trees from salt-water exposure. </a:t>
            </a:r>
            <a:r>
              <a:rPr lang="en-US" dirty="0">
                <a:solidFill>
                  <a:srgbClr val="6CB744"/>
                </a:solidFill>
              </a:rPr>
              <a:t>During heat </a:t>
            </a:r>
            <a:r>
              <a:rPr lang="en-US" dirty="0" smtClean="0">
                <a:solidFill>
                  <a:srgbClr val="6CB744"/>
                </a:solidFill>
              </a:rPr>
              <a:t>waves, </a:t>
            </a:r>
            <a:r>
              <a:rPr lang="en-US" dirty="0">
                <a:solidFill>
                  <a:srgbClr val="6CB744"/>
                </a:solidFill>
              </a:rPr>
              <a:t>park usage declines </a:t>
            </a:r>
            <a:r>
              <a:rPr lang="en-US" dirty="0" smtClean="0">
                <a:solidFill>
                  <a:srgbClr val="6CB744"/>
                </a:solidFill>
              </a:rPr>
              <a:t>even </a:t>
            </a:r>
            <a:r>
              <a:rPr lang="en-US" dirty="0">
                <a:solidFill>
                  <a:srgbClr val="6CB744"/>
                </a:solidFill>
              </a:rPr>
              <a:t>though the park is cooler than built-up parts of the city, </a:t>
            </a:r>
            <a:r>
              <a:rPr lang="en-US" dirty="0" smtClean="0">
                <a:solidFill>
                  <a:srgbClr val="6CB744"/>
                </a:solidFill>
              </a:rPr>
              <a:t>as it’s </a:t>
            </a:r>
            <a:r>
              <a:rPr lang="en-US" dirty="0">
                <a:solidFill>
                  <a:srgbClr val="6CB744"/>
                </a:solidFill>
              </a:rPr>
              <a:t>still too hot to be comfortable. </a:t>
            </a:r>
          </a:p>
        </p:txBody>
      </p:sp>
      <p:pic>
        <p:nvPicPr>
          <p:cNvPr id="11267" name="Picture 3" descr="C:\Users\matthew.t.smith\Documents\Shereen\Game Board\Asset Pngs\Latest asset pngs\4x\Asset 51@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858348"/>
            <a:ext cx="2286000" cy="2452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64226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(Emergency, </a:t>
            </a:r>
            <a:r>
              <a:rPr lang="en-US" i="1" dirty="0">
                <a:solidFill>
                  <a:srgbClr val="292D78"/>
                </a:solidFill>
              </a:rPr>
              <a:t>cont.)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Emergency Services, Public buildings, Hospital, Roadways, Residential areas, Wastewater Treatment Plant, Water Treatment Plant</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Farm, Dam</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Residents, First responders</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7856358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488950" y="609600"/>
            <a:ext cx="6902450" cy="6096000"/>
          </a:xfrm>
          <a:prstGeom prst="rect">
            <a:avLst/>
          </a:prstGeom>
        </p:spPr>
        <p:txBody>
          <a:bodyPr vert="horz">
            <a:normAutofit fontScale="92500" lnSpcReduction="200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Park/Green Space /Trees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Engineering for flood and erosion control can be expensive to implement, whether through green or grey infrastructure. Relocating the park or elevating parts of it would also be difficult and costly.  </a:t>
            </a:r>
          </a:p>
          <a:p>
            <a:endParaRPr lang="en-US" dirty="0">
              <a:solidFill>
                <a:srgbClr val="6CB744"/>
              </a:solidFill>
            </a:endParaRPr>
          </a:p>
          <a:p>
            <a:r>
              <a:rPr lang="en-US" dirty="0">
                <a:solidFill>
                  <a:srgbClr val="6CB744"/>
                </a:solidFill>
              </a:rPr>
              <a:t>It will be difficult to lower park temperatures through increased tree planting because the canopy is already relatively </a:t>
            </a:r>
            <a:r>
              <a:rPr lang="en-US" dirty="0" smtClean="0">
                <a:solidFill>
                  <a:srgbClr val="6CB744"/>
                </a:solidFill>
              </a:rPr>
              <a:t>dense. Changing </a:t>
            </a:r>
            <a:r>
              <a:rPr lang="en-US" dirty="0">
                <a:solidFill>
                  <a:srgbClr val="6CB744"/>
                </a:solidFill>
              </a:rPr>
              <a:t>existing flora to native or drought-tolerant landscaping is a relatively easy modification to keep water usage reasonable</a:t>
            </a:r>
            <a:r>
              <a:rPr lang="en-US" dirty="0" smtClean="0">
                <a:solidFill>
                  <a:srgbClr val="6CB744"/>
                </a:solidFill>
              </a:rPr>
              <a:t>.</a:t>
            </a:r>
          </a:p>
          <a:p>
            <a:endParaRPr lang="en-US" dirty="0">
              <a:solidFill>
                <a:srgbClr val="6CB744"/>
              </a:solidFill>
            </a:endParaRPr>
          </a:p>
          <a:p>
            <a:r>
              <a:rPr lang="en-US" dirty="0" smtClean="0">
                <a:solidFill>
                  <a:srgbClr val="6CB744"/>
                </a:solidFill>
              </a:rPr>
              <a:t>Replanting the park with salt tolerant species could help with the die off resulting from regular seawater exposure. This would be expensive, as the park does not currently have many of these. </a:t>
            </a:r>
          </a:p>
          <a:p>
            <a:endParaRPr lang="en-US" dirty="0">
              <a:solidFill>
                <a:srgbClr val="6CB744"/>
              </a:solidFill>
            </a:endParaRPr>
          </a:p>
          <a:p>
            <a:r>
              <a:rPr lang="en-US" dirty="0">
                <a:solidFill>
                  <a:srgbClr val="6CB744"/>
                </a:solidFill>
              </a:rPr>
              <a:t>Planting more native or drought-tolerant tree species is a relatively easy modification to keep the trees alive and reduce water consumption</a:t>
            </a:r>
            <a:r>
              <a:rPr lang="en-US" dirty="0" smtClean="0">
                <a:solidFill>
                  <a:srgbClr val="6CB744"/>
                </a:solidFill>
              </a:rPr>
              <a:t>.</a:t>
            </a:r>
            <a:endParaRPr lang="en-US" dirty="0">
              <a:solidFill>
                <a:srgbClr val="6CB744"/>
              </a:solidFill>
            </a:endParaRPr>
          </a:p>
        </p:txBody>
      </p:sp>
    </p:spTree>
    <p:extLst>
      <p:ext uri="{BB962C8B-B14F-4D97-AF65-F5344CB8AC3E}">
        <p14:creationId xmlns:p14="http://schemas.microsoft.com/office/powerpoint/2010/main" val="37053844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a:bodyPr>
          <a:lstStyle/>
          <a:p>
            <a:pPr>
              <a:spcBef>
                <a:spcPts val="0"/>
              </a:spcBef>
              <a:spcAft>
                <a:spcPts val="1200"/>
              </a:spcAft>
            </a:pPr>
            <a:r>
              <a:rPr lang="en-US" b="1" dirty="0" smtClean="0">
                <a:solidFill>
                  <a:srgbClr val="6CB744"/>
                </a:solidFill>
              </a:rPr>
              <a:t>Public School</a:t>
            </a:r>
            <a:endParaRPr lang="en-US" b="1" dirty="0">
              <a:solidFill>
                <a:srgbClr val="6CB744"/>
              </a:solidFill>
            </a:endParaRPr>
          </a:p>
          <a:p>
            <a:pPr>
              <a:spcBef>
                <a:spcPts val="0"/>
              </a:spcBef>
              <a:spcAft>
                <a:spcPts val="1200"/>
              </a:spcAft>
            </a:pPr>
            <a:r>
              <a:rPr lang="en-US" dirty="0">
                <a:solidFill>
                  <a:srgbClr val="6CB744"/>
                </a:solidFill>
              </a:rPr>
              <a:t>The city </a:t>
            </a:r>
            <a:r>
              <a:rPr lang="en-US" dirty="0" smtClean="0">
                <a:solidFill>
                  <a:srgbClr val="6CB744"/>
                </a:solidFill>
              </a:rPr>
              <a:t>paid </a:t>
            </a:r>
            <a:r>
              <a:rPr lang="en-US" dirty="0">
                <a:solidFill>
                  <a:srgbClr val="6CB744"/>
                </a:solidFill>
              </a:rPr>
              <a:t>for the construction of a brand new, state of the art, K-12 grade </a:t>
            </a:r>
            <a:r>
              <a:rPr lang="en-US" dirty="0" smtClean="0">
                <a:solidFill>
                  <a:srgbClr val="6CB744"/>
                </a:solidFill>
              </a:rPr>
              <a:t>school in 2016.  </a:t>
            </a:r>
            <a:r>
              <a:rPr lang="en-US" dirty="0">
                <a:solidFill>
                  <a:srgbClr val="6CB744"/>
                </a:solidFill>
              </a:rPr>
              <a:t>It is built just inland behind the athletic fields, looking out over the </a:t>
            </a:r>
            <a:r>
              <a:rPr lang="en-US" dirty="0" smtClean="0">
                <a:solidFill>
                  <a:srgbClr val="6CB744"/>
                </a:solidFill>
              </a:rPr>
              <a:t>bay.  </a:t>
            </a:r>
            <a:endParaRPr lang="en-US" dirty="0">
              <a:solidFill>
                <a:srgbClr val="6CB744"/>
              </a:solidFill>
            </a:endParaRPr>
          </a:p>
          <a:p>
            <a:pPr>
              <a:spcBef>
                <a:spcPts val="0"/>
              </a:spcBef>
              <a:spcAft>
                <a:spcPts val="1200"/>
              </a:spcAft>
            </a:pPr>
            <a:r>
              <a:rPr lang="en-US" dirty="0">
                <a:solidFill>
                  <a:srgbClr val="6CB744"/>
                </a:solidFill>
              </a:rPr>
              <a:t>There haven’t been any flood or heat-related impacts yet, but the school does not have back-up power, and is located quite close to the </a:t>
            </a:r>
            <a:r>
              <a:rPr lang="en-US" dirty="0" smtClean="0">
                <a:solidFill>
                  <a:srgbClr val="6CB744"/>
                </a:solidFill>
              </a:rPr>
              <a:t>bay.</a:t>
            </a:r>
            <a:endParaRPr lang="en-US" dirty="0">
              <a:solidFill>
                <a:srgbClr val="6CB744"/>
              </a:solidFill>
            </a:endParaRPr>
          </a:p>
        </p:txBody>
      </p:sp>
      <p:pic>
        <p:nvPicPr>
          <p:cNvPr id="12290" name="Picture 2" descr="C:\Users\matthew.t.smith\Documents\Shereen\Game Board\Asset Pngs\Latest asset pngs\4x\Asset 52@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657600"/>
            <a:ext cx="2254250" cy="2179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9807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57912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School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The addition of an on-site solar panel array and battery storage will lessen the possibility of a power outage and would be moderately expensive to install</a:t>
            </a:r>
            <a:r>
              <a:rPr lang="en-US" dirty="0" smtClean="0">
                <a:solidFill>
                  <a:srgbClr val="6CB744"/>
                </a:solidFill>
              </a:rPr>
              <a:t>. A less environmentally friendly, but cheaper option would be the addition of a backup generator. </a:t>
            </a:r>
            <a:endParaRPr lang="en-US" dirty="0">
              <a:solidFill>
                <a:srgbClr val="6CB744"/>
              </a:solidFill>
            </a:endParaRPr>
          </a:p>
          <a:p>
            <a:endParaRPr lang="en-US" dirty="0">
              <a:solidFill>
                <a:srgbClr val="6CB744"/>
              </a:solidFill>
            </a:endParaRPr>
          </a:p>
          <a:p>
            <a:r>
              <a:rPr lang="en-US" dirty="0" smtClean="0">
                <a:solidFill>
                  <a:srgbClr val="6CB744"/>
                </a:solidFill>
              </a:rPr>
              <a:t>Temporary </a:t>
            </a:r>
            <a:r>
              <a:rPr lang="en-US" dirty="0">
                <a:solidFill>
                  <a:srgbClr val="6CB744"/>
                </a:solidFill>
              </a:rPr>
              <a:t>flood protection, </a:t>
            </a:r>
            <a:r>
              <a:rPr lang="en-US" dirty="0" smtClean="0">
                <a:solidFill>
                  <a:srgbClr val="6CB744"/>
                </a:solidFill>
              </a:rPr>
              <a:t>e.g., </a:t>
            </a:r>
            <a:r>
              <a:rPr lang="en-US" dirty="0">
                <a:solidFill>
                  <a:srgbClr val="6CB744"/>
                </a:solidFill>
              </a:rPr>
              <a:t>sandbags, is often easy to install and inexpensive. Permanent flood protection is expensive and difficult to implement for an area as large as the school. Relocating the brand-new school is not politically feasible.</a:t>
            </a:r>
          </a:p>
        </p:txBody>
      </p:sp>
    </p:spTree>
    <p:extLst>
      <p:ext uri="{BB962C8B-B14F-4D97-AF65-F5344CB8AC3E}">
        <p14:creationId xmlns:p14="http://schemas.microsoft.com/office/powerpoint/2010/main" val="39089263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685800" y="1828800"/>
            <a:ext cx="7772400" cy="4419600"/>
          </a:xfrm>
        </p:spPr>
        <p:txBody>
          <a:bodyPr>
            <a:normAutofit/>
          </a:bodyPr>
          <a:lstStyle/>
          <a:p>
            <a:pPr>
              <a:spcBef>
                <a:spcPts val="0"/>
              </a:spcBef>
              <a:spcAft>
                <a:spcPts val="1200"/>
              </a:spcAft>
            </a:pPr>
            <a:r>
              <a:rPr lang="en-US" b="1" dirty="0" smtClean="0">
                <a:solidFill>
                  <a:srgbClr val="6CB744"/>
                </a:solidFill>
              </a:rPr>
              <a:t>Riverwalk</a:t>
            </a:r>
            <a:endParaRPr lang="en-US" b="1" dirty="0">
              <a:solidFill>
                <a:srgbClr val="6CB744"/>
              </a:solidFill>
            </a:endParaRPr>
          </a:p>
          <a:p>
            <a:pPr>
              <a:spcBef>
                <a:spcPts val="0"/>
              </a:spcBef>
              <a:spcAft>
                <a:spcPts val="1200"/>
              </a:spcAft>
            </a:pPr>
            <a:r>
              <a:rPr lang="en-US" dirty="0">
                <a:solidFill>
                  <a:srgbClr val="6CB744"/>
                </a:solidFill>
              </a:rPr>
              <a:t>The historic Riverwalk area has recently undergone additional renovations to attract tourists and locals to enjoy the scenery along the </a:t>
            </a:r>
            <a:r>
              <a:rPr lang="en-US" dirty="0" smtClean="0">
                <a:solidFill>
                  <a:srgbClr val="6CB744"/>
                </a:solidFill>
              </a:rPr>
              <a:t>river and shop at local businesses. Several historical buildings have been redeveloped for commercial and industrial uses along the Riverwalk. There is also a group of riverfront residences that are located along the Riverwalk, this is a mix of new and historical homes that primarily house the city’s middle class. </a:t>
            </a:r>
          </a:p>
        </p:txBody>
      </p:sp>
      <p:sp>
        <p:nvSpPr>
          <p:cNvPr id="2" name="Rectangle 1"/>
          <p:cNvSpPr/>
          <p:nvPr/>
        </p:nvSpPr>
        <p:spPr>
          <a:xfrm>
            <a:off x="685800" y="4648200"/>
            <a:ext cx="5638800" cy="1323439"/>
          </a:xfrm>
          <a:prstGeom prst="rect">
            <a:avLst/>
          </a:prstGeom>
        </p:spPr>
        <p:txBody>
          <a:bodyPr wrap="square">
            <a:spAutoFit/>
          </a:bodyPr>
          <a:lstStyle/>
          <a:p>
            <a:pPr>
              <a:spcBef>
                <a:spcPts val="0"/>
              </a:spcBef>
              <a:spcAft>
                <a:spcPts val="1200"/>
              </a:spcAft>
            </a:pPr>
            <a:r>
              <a:rPr lang="en-US" sz="2000" dirty="0">
                <a:solidFill>
                  <a:srgbClr val="6CB744"/>
                </a:solidFill>
                <a:latin typeface="Arial" panose="020B0604020202020204" pitchFamily="34" charset="0"/>
                <a:cs typeface="Arial" panose="020B0604020202020204" pitchFamily="34" charset="0"/>
              </a:rPr>
              <a:t>Activity increases during heatwaves because the area is substantially cooler than other parts of the city. The area has </a:t>
            </a:r>
            <a:r>
              <a:rPr lang="en-US" sz="2000" dirty="0" smtClean="0">
                <a:solidFill>
                  <a:srgbClr val="6CB744"/>
                </a:solidFill>
                <a:latin typeface="Arial" panose="020B0604020202020204" pitchFamily="34" charset="0"/>
                <a:cs typeface="Arial" panose="020B0604020202020204" pitchFamily="34" charset="0"/>
              </a:rPr>
              <a:t>experienced </a:t>
            </a:r>
            <a:br>
              <a:rPr lang="en-US" sz="2000" dirty="0" smtClean="0">
                <a:solidFill>
                  <a:srgbClr val="6CB744"/>
                </a:solidFill>
                <a:latin typeface="Arial" panose="020B0604020202020204" pitchFamily="34" charset="0"/>
                <a:cs typeface="Arial" panose="020B0604020202020204" pitchFamily="34" charset="0"/>
              </a:rPr>
            </a:br>
            <a:r>
              <a:rPr lang="en-US" sz="2000" dirty="0" smtClean="0">
                <a:solidFill>
                  <a:srgbClr val="6CB744"/>
                </a:solidFill>
                <a:latin typeface="Arial" panose="020B0604020202020204" pitchFamily="34" charset="0"/>
                <a:cs typeface="Arial" panose="020B0604020202020204" pitchFamily="34" charset="0"/>
              </a:rPr>
              <a:t>riverine </a:t>
            </a:r>
            <a:r>
              <a:rPr lang="en-US" sz="2000" dirty="0">
                <a:solidFill>
                  <a:srgbClr val="6CB744"/>
                </a:solidFill>
                <a:latin typeface="Arial" panose="020B0604020202020204" pitchFamily="34" charset="0"/>
                <a:cs typeface="Arial" panose="020B0604020202020204" pitchFamily="34" charset="0"/>
              </a:rPr>
              <a:t>flooding in the past.</a:t>
            </a:r>
          </a:p>
        </p:txBody>
      </p:sp>
      <p:pic>
        <p:nvPicPr>
          <p:cNvPr id="3074" name="Picture 2" descr="C:\Users\matthew.t.smith\Documents\Shereen\Game Board\Asset Pngs\Latest asset pngs\4x\Asset 26@4x.png"/>
          <p:cNvPicPr>
            <a:picLocks noChangeAspect="1" noChangeArrowheads="1"/>
          </p:cNvPicPr>
          <p:nvPr/>
        </p:nvPicPr>
        <p:blipFill rotWithShape="1">
          <a:blip r:embed="rId4">
            <a:extLst>
              <a:ext uri="{28A0092B-C50C-407E-A947-70E740481C1C}">
                <a14:useLocalDpi xmlns:a14="http://schemas.microsoft.com/office/drawing/2010/main" val="0"/>
              </a:ext>
            </a:extLst>
          </a:blip>
          <a:srcRect r="15686" b="3489"/>
          <a:stretch/>
        </p:blipFill>
        <p:spPr bwMode="auto">
          <a:xfrm>
            <a:off x="5867400" y="3048000"/>
            <a:ext cx="32766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26242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Riverwalk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Although the R</a:t>
            </a:r>
            <a:r>
              <a:rPr lang="en-US" dirty="0" smtClean="0">
                <a:solidFill>
                  <a:srgbClr val="6CB744"/>
                </a:solidFill>
              </a:rPr>
              <a:t>iverwalk </a:t>
            </a:r>
            <a:r>
              <a:rPr lang="en-US" dirty="0">
                <a:solidFill>
                  <a:srgbClr val="6CB744"/>
                </a:solidFill>
              </a:rPr>
              <a:t>area has some of the coolest temperatures in the city, there is room to expand the canopy cover in the long-term by planting additional </a:t>
            </a:r>
            <a:r>
              <a:rPr lang="en-US" dirty="0" smtClean="0">
                <a:solidFill>
                  <a:srgbClr val="6CB744"/>
                </a:solidFill>
              </a:rPr>
              <a:t>trees </a:t>
            </a:r>
            <a:r>
              <a:rPr lang="en-US" dirty="0">
                <a:solidFill>
                  <a:srgbClr val="6CB744"/>
                </a:solidFill>
              </a:rPr>
              <a:t>with minimal cost or effort from the city.</a:t>
            </a:r>
          </a:p>
        </p:txBody>
      </p:sp>
    </p:spTree>
    <p:extLst>
      <p:ext uri="{BB962C8B-B14F-4D97-AF65-F5344CB8AC3E}">
        <p14:creationId xmlns:p14="http://schemas.microsoft.com/office/powerpoint/2010/main" val="64128021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a:bodyPr>
          <a:lstStyle/>
          <a:p>
            <a:pPr>
              <a:spcBef>
                <a:spcPts val="0"/>
              </a:spcBef>
              <a:spcAft>
                <a:spcPts val="1200"/>
              </a:spcAft>
            </a:pPr>
            <a:r>
              <a:rPr lang="en-US" b="1" dirty="0" smtClean="0">
                <a:solidFill>
                  <a:srgbClr val="6CB744"/>
                </a:solidFill>
              </a:rPr>
              <a:t>Stadium</a:t>
            </a:r>
            <a:endParaRPr lang="en-US" b="1" dirty="0">
              <a:solidFill>
                <a:srgbClr val="6CB744"/>
              </a:solidFill>
            </a:endParaRPr>
          </a:p>
          <a:p>
            <a:pPr>
              <a:spcBef>
                <a:spcPts val="0"/>
              </a:spcBef>
              <a:spcAft>
                <a:spcPts val="1200"/>
              </a:spcAft>
            </a:pPr>
            <a:r>
              <a:rPr lang="en-US" dirty="0" smtClean="0">
                <a:solidFill>
                  <a:srgbClr val="6CB744"/>
                </a:solidFill>
              </a:rPr>
              <a:t>The stadium is where the locals love to go cheer on the Muggytown Marlins. This brings tourists and economic opportunity to the city every time there is a big game. The area is surrounded by multiple parking lots and no trees. </a:t>
            </a:r>
          </a:p>
          <a:p>
            <a:pPr>
              <a:spcBef>
                <a:spcPts val="0"/>
              </a:spcBef>
              <a:spcAft>
                <a:spcPts val="1200"/>
              </a:spcAft>
            </a:pPr>
            <a:r>
              <a:rPr lang="en-US" dirty="0" smtClean="0">
                <a:solidFill>
                  <a:srgbClr val="6CB744"/>
                </a:solidFill>
              </a:rPr>
              <a:t>Being located in a heat island, the stadium often gets very hot during afternoon games for both the players and attendees. The players have to regularly stop the game for water breaks, extending game times. Also last year, five game attendees have had to leave a game due to falling ill from heat exhaustion.</a:t>
            </a:r>
            <a:endParaRPr lang="en-US" dirty="0">
              <a:solidFill>
                <a:srgbClr val="6CB744"/>
              </a:solidFill>
            </a:endParaRPr>
          </a:p>
        </p:txBody>
      </p:sp>
      <p:pic>
        <p:nvPicPr>
          <p:cNvPr id="13314" name="Picture 2" descr="C:\Users\matthew.t.smith\Documents\Shereen\Game Board\Asset Pngs\Latest asset pngs\4x\Asset 53@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3733800"/>
            <a:ext cx="2554288" cy="2182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7010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95935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Stadium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smtClean="0">
                <a:solidFill>
                  <a:srgbClr val="6CB744"/>
                </a:solidFill>
              </a:rPr>
              <a:t>Moving or elevating the stadium would be very costly due to the size.</a:t>
            </a:r>
          </a:p>
          <a:p>
            <a:endParaRPr lang="en-US" dirty="0">
              <a:solidFill>
                <a:srgbClr val="6CB744"/>
              </a:solidFill>
            </a:endParaRPr>
          </a:p>
          <a:p>
            <a:r>
              <a:rPr lang="en-US" dirty="0">
                <a:solidFill>
                  <a:srgbClr val="6CB744"/>
                </a:solidFill>
              </a:rPr>
              <a:t>Cool pavement techniques (e.g., high-reflectivity coating) require a </a:t>
            </a:r>
            <a:r>
              <a:rPr lang="en-US" dirty="0" smtClean="0">
                <a:solidFill>
                  <a:srgbClr val="6CB744"/>
                </a:solidFill>
              </a:rPr>
              <a:t>bit more effort </a:t>
            </a:r>
            <a:r>
              <a:rPr lang="en-US" dirty="0">
                <a:solidFill>
                  <a:srgbClr val="6CB744"/>
                </a:solidFill>
              </a:rPr>
              <a:t>and cost </a:t>
            </a:r>
            <a:r>
              <a:rPr lang="en-US" dirty="0" smtClean="0">
                <a:solidFill>
                  <a:srgbClr val="6CB744"/>
                </a:solidFill>
              </a:rPr>
              <a:t> than normal maintenance.</a:t>
            </a:r>
          </a:p>
          <a:p>
            <a:endParaRPr lang="en-US" dirty="0">
              <a:solidFill>
                <a:srgbClr val="6CB744"/>
              </a:solidFill>
            </a:endParaRPr>
          </a:p>
          <a:p>
            <a:r>
              <a:rPr lang="en-US" dirty="0">
                <a:solidFill>
                  <a:srgbClr val="6CB744"/>
                </a:solidFill>
              </a:rPr>
              <a:t>Establishment of shaded areas with tree canopy cover, as well as adding additional water breaks to </a:t>
            </a:r>
            <a:r>
              <a:rPr lang="en-US" dirty="0" smtClean="0">
                <a:solidFill>
                  <a:srgbClr val="6CB744"/>
                </a:solidFill>
              </a:rPr>
              <a:t>the sporting events, </a:t>
            </a:r>
            <a:r>
              <a:rPr lang="en-US" dirty="0">
                <a:solidFill>
                  <a:srgbClr val="6CB744"/>
                </a:solidFill>
              </a:rPr>
              <a:t>are relatively easy ways to protect </a:t>
            </a:r>
            <a:r>
              <a:rPr lang="en-US" dirty="0" smtClean="0">
                <a:solidFill>
                  <a:srgbClr val="6CB744"/>
                </a:solidFill>
              </a:rPr>
              <a:t>athlete and worker health </a:t>
            </a:r>
            <a:r>
              <a:rPr lang="en-US" dirty="0">
                <a:solidFill>
                  <a:srgbClr val="6CB744"/>
                </a:solidFill>
              </a:rPr>
              <a:t>and safety. </a:t>
            </a:r>
          </a:p>
        </p:txBody>
      </p:sp>
    </p:spTree>
    <p:extLst>
      <p:ext uri="{BB962C8B-B14F-4D97-AF65-F5344CB8AC3E}">
        <p14:creationId xmlns:p14="http://schemas.microsoft.com/office/powerpoint/2010/main" val="36546627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392738" cy="4419600"/>
          </a:xfrm>
        </p:spPr>
        <p:txBody>
          <a:bodyPr>
            <a:normAutofit/>
          </a:bodyPr>
          <a:lstStyle/>
          <a:p>
            <a:pPr>
              <a:spcBef>
                <a:spcPts val="0"/>
              </a:spcBef>
              <a:spcAft>
                <a:spcPts val="1200"/>
              </a:spcAft>
            </a:pPr>
            <a:r>
              <a:rPr lang="en-US" b="1" dirty="0" smtClean="0">
                <a:solidFill>
                  <a:srgbClr val="6CB744"/>
                </a:solidFill>
              </a:rPr>
              <a:t>Wetlands</a:t>
            </a:r>
            <a:endParaRPr lang="en-US" b="1" dirty="0">
              <a:solidFill>
                <a:srgbClr val="6CB744"/>
              </a:solidFill>
            </a:endParaRPr>
          </a:p>
          <a:p>
            <a:pPr>
              <a:spcBef>
                <a:spcPts val="0"/>
              </a:spcBef>
              <a:spcAft>
                <a:spcPts val="1200"/>
              </a:spcAft>
            </a:pPr>
            <a:r>
              <a:rPr lang="en-US" dirty="0" smtClean="0">
                <a:solidFill>
                  <a:srgbClr val="6CB744"/>
                </a:solidFill>
              </a:rPr>
              <a:t>The wetlands provide a productive habitat for the city’s diverse plant and animal populations. The wetlands, while small, do help buffer the city from floods due to their ability to absorb water and release it slowly</a:t>
            </a:r>
            <a:r>
              <a:rPr lang="en-US" dirty="0">
                <a:solidFill>
                  <a:srgbClr val="6CB744"/>
                </a:solidFill>
              </a:rPr>
              <a:t>. </a:t>
            </a:r>
            <a:endParaRPr lang="en-US" dirty="0" smtClean="0">
              <a:solidFill>
                <a:srgbClr val="6CB744"/>
              </a:solidFill>
            </a:endParaRPr>
          </a:p>
          <a:p>
            <a:pPr>
              <a:spcBef>
                <a:spcPts val="0"/>
              </a:spcBef>
              <a:spcAft>
                <a:spcPts val="1200"/>
              </a:spcAft>
            </a:pPr>
            <a:r>
              <a:rPr lang="en-US" dirty="0" smtClean="0">
                <a:solidFill>
                  <a:srgbClr val="6CB744"/>
                </a:solidFill>
              </a:rPr>
              <a:t>The </a:t>
            </a:r>
            <a:r>
              <a:rPr lang="en-US" dirty="0">
                <a:solidFill>
                  <a:srgbClr val="6CB744"/>
                </a:solidFill>
              </a:rPr>
              <a:t>wetlands offer additional tourism opportunities with regular tours to see the </a:t>
            </a:r>
            <a:r>
              <a:rPr lang="en-US" dirty="0" smtClean="0">
                <a:solidFill>
                  <a:srgbClr val="6CB744"/>
                </a:solidFill>
              </a:rPr>
              <a:t>area’s rare </a:t>
            </a:r>
            <a:r>
              <a:rPr lang="en-US" dirty="0">
                <a:solidFill>
                  <a:srgbClr val="6CB744"/>
                </a:solidFill>
              </a:rPr>
              <a:t>bald eagle population.</a:t>
            </a:r>
          </a:p>
          <a:p>
            <a:pPr>
              <a:spcBef>
                <a:spcPts val="0"/>
              </a:spcBef>
              <a:spcAft>
                <a:spcPts val="1200"/>
              </a:spcAft>
            </a:pPr>
            <a:endParaRPr lang="en-US" dirty="0">
              <a:solidFill>
                <a:srgbClr val="FF0000"/>
              </a:solidFill>
            </a:endParaRPr>
          </a:p>
        </p:txBody>
      </p:sp>
      <p:pic>
        <p:nvPicPr>
          <p:cNvPr id="1027" name="Picture 3" descr="C:\Users\matthew.t.smith\Documents\Shereen\Game Board\Asset Pngs\Latest asset pngs\4x\Asset 57@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361207"/>
            <a:ext cx="2786063" cy="1658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6660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50292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Wetlands (cont</a:t>
            </a:r>
            <a:r>
              <a:rPr lang="en-US" i="1" dirty="0">
                <a:solidFill>
                  <a:srgbClr val="6CB744"/>
                </a:solidFill>
              </a:rPr>
              <a:t>.)</a:t>
            </a:r>
          </a:p>
          <a:p>
            <a:endParaRPr lang="en-US" b="1" dirty="0">
              <a:solidFill>
                <a:srgbClr val="6CB744"/>
              </a:solidFill>
            </a:endParaRPr>
          </a:p>
          <a:p>
            <a:r>
              <a:rPr lang="en-US" b="1" dirty="0">
                <a:solidFill>
                  <a:srgbClr val="6CB744"/>
                </a:solidFill>
              </a:rPr>
              <a:t>Adaptive </a:t>
            </a:r>
            <a:r>
              <a:rPr lang="en-US" b="1" dirty="0" smtClean="0">
                <a:solidFill>
                  <a:srgbClr val="6CB744"/>
                </a:solidFill>
              </a:rPr>
              <a:t>Capacity</a:t>
            </a:r>
            <a:endParaRPr lang="en-US" dirty="0">
              <a:solidFill>
                <a:srgbClr val="6CB744"/>
              </a:solidFill>
            </a:endParaRPr>
          </a:p>
          <a:p>
            <a:r>
              <a:rPr lang="en-US" dirty="0">
                <a:solidFill>
                  <a:srgbClr val="6CB744"/>
                </a:solidFill>
              </a:rPr>
              <a:t>Wetland protection, restoration, enhancement and creation can be incorporated into land use planning and management decisions to manage stormwater, floodwater conveyance, and storm surges. </a:t>
            </a:r>
            <a:r>
              <a:rPr lang="en-US" dirty="0" smtClean="0">
                <a:solidFill>
                  <a:srgbClr val="6CB744"/>
                </a:solidFill>
              </a:rPr>
              <a:t>This would be moderately expensive.</a:t>
            </a:r>
          </a:p>
          <a:p>
            <a:endParaRPr lang="en-US" dirty="0">
              <a:solidFill>
                <a:srgbClr val="FF0000"/>
              </a:solidFill>
            </a:endParaRPr>
          </a:p>
        </p:txBody>
      </p:sp>
    </p:spTree>
    <p:extLst>
      <p:ext uri="{BB962C8B-B14F-4D97-AF65-F5344CB8AC3E}">
        <p14:creationId xmlns:p14="http://schemas.microsoft.com/office/powerpoint/2010/main" val="389442491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6078538" cy="4419600"/>
          </a:xfrm>
        </p:spPr>
        <p:txBody>
          <a:bodyPr>
            <a:normAutofit/>
          </a:bodyPr>
          <a:lstStyle/>
          <a:p>
            <a:pPr>
              <a:spcBef>
                <a:spcPts val="0"/>
              </a:spcBef>
              <a:spcAft>
                <a:spcPts val="1200"/>
              </a:spcAft>
            </a:pPr>
            <a:r>
              <a:rPr lang="en-US" b="1" dirty="0" smtClean="0">
                <a:solidFill>
                  <a:srgbClr val="6CB744"/>
                </a:solidFill>
              </a:rPr>
              <a:t>Dam</a:t>
            </a:r>
            <a:endParaRPr lang="en-US" b="1" dirty="0">
              <a:solidFill>
                <a:srgbClr val="6CB744"/>
              </a:solidFill>
            </a:endParaRPr>
          </a:p>
          <a:p>
            <a:pPr>
              <a:spcBef>
                <a:spcPts val="0"/>
              </a:spcBef>
              <a:spcAft>
                <a:spcPts val="1200"/>
              </a:spcAft>
            </a:pPr>
            <a:r>
              <a:rPr lang="en-US" dirty="0" smtClean="0">
                <a:solidFill>
                  <a:srgbClr val="6CB744"/>
                </a:solidFill>
              </a:rPr>
              <a:t>The city’s dam is located in the river on the west side of town. It was constructed in the 1960s to regulate water flow for backup water supply. </a:t>
            </a:r>
          </a:p>
          <a:p>
            <a:pPr>
              <a:spcBef>
                <a:spcPts val="0"/>
              </a:spcBef>
              <a:spcAft>
                <a:spcPts val="1200"/>
              </a:spcAft>
            </a:pPr>
            <a:r>
              <a:rPr lang="en-US" dirty="0" smtClean="0">
                <a:solidFill>
                  <a:srgbClr val="6CB744"/>
                </a:solidFill>
              </a:rPr>
              <a:t>In heavy rainfall events, the dam can help protect downriver sections of the city from flooding, but areas above the dam are quite susceptible to flooding. Heavy </a:t>
            </a:r>
            <a:r>
              <a:rPr lang="en-US" dirty="0">
                <a:solidFill>
                  <a:srgbClr val="6CB744"/>
                </a:solidFill>
              </a:rPr>
              <a:t>rains </a:t>
            </a:r>
            <a:r>
              <a:rPr lang="en-US" dirty="0" smtClean="0">
                <a:solidFill>
                  <a:srgbClr val="6CB744"/>
                </a:solidFill>
              </a:rPr>
              <a:t>last year sent </a:t>
            </a:r>
            <a:r>
              <a:rPr lang="en-US" dirty="0">
                <a:solidFill>
                  <a:srgbClr val="6CB744"/>
                </a:solidFill>
              </a:rPr>
              <a:t>water spilling over </a:t>
            </a:r>
            <a:r>
              <a:rPr lang="en-US" dirty="0" smtClean="0">
                <a:solidFill>
                  <a:srgbClr val="6CB744"/>
                </a:solidFill>
              </a:rPr>
              <a:t>the dam, </a:t>
            </a:r>
            <a:r>
              <a:rPr lang="en-US" dirty="0">
                <a:solidFill>
                  <a:srgbClr val="6CB744"/>
                </a:solidFill>
              </a:rPr>
              <a:t>spurring fears that it could </a:t>
            </a:r>
            <a:r>
              <a:rPr lang="en-US" dirty="0" smtClean="0">
                <a:solidFill>
                  <a:srgbClr val="6CB744"/>
                </a:solidFill>
              </a:rPr>
              <a:t>collapse, but it held strong. </a:t>
            </a:r>
            <a:endParaRPr lang="en-US" dirty="0">
              <a:solidFill>
                <a:srgbClr val="6CB744"/>
              </a:solidFill>
            </a:endParaRPr>
          </a:p>
        </p:txBody>
      </p:sp>
      <p:pic>
        <p:nvPicPr>
          <p:cNvPr id="15362" name="Picture 2" descr="C:\Users\matthew.t.smith\Documents\Shereen\Game Board\Asset Pngs\Latest asset pngs\4x\Asset 55@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4287520"/>
            <a:ext cx="1458912" cy="1531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5110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762000" y="1752600"/>
            <a:ext cx="7924800" cy="4800600"/>
          </a:xfrm>
        </p:spPr>
        <p:txBody>
          <a:bodyPr>
            <a:normAutofit lnSpcReduction="10000"/>
          </a:bodyPr>
          <a:lstStyle/>
          <a:p>
            <a:pPr>
              <a:spcBef>
                <a:spcPts val="0"/>
              </a:spcBef>
              <a:spcAft>
                <a:spcPts val="1200"/>
              </a:spcAft>
            </a:pPr>
            <a:r>
              <a:rPr lang="en-US" b="1" dirty="0" smtClean="0">
                <a:solidFill>
                  <a:srgbClr val="292D78"/>
                </a:solidFill>
              </a:rPr>
              <a:t>Role:</a:t>
            </a:r>
            <a:r>
              <a:rPr lang="en-US" b="1" dirty="0">
                <a:solidFill>
                  <a:srgbClr val="292D78"/>
                </a:solidFill>
              </a:rPr>
              <a:t> </a:t>
            </a:r>
            <a:r>
              <a:rPr lang="en-US" dirty="0" smtClean="0">
                <a:solidFill>
                  <a:srgbClr val="292D78"/>
                </a:solidFill>
              </a:rPr>
              <a:t>You </a:t>
            </a:r>
            <a:r>
              <a:rPr lang="en-US" dirty="0">
                <a:solidFill>
                  <a:srgbClr val="292D78"/>
                </a:solidFill>
              </a:rPr>
              <a:t>represent the underserved communities </a:t>
            </a:r>
            <a:r>
              <a:rPr lang="en-US" dirty="0" smtClean="0">
                <a:solidFill>
                  <a:srgbClr val="292D78"/>
                </a:solidFill>
              </a:rPr>
              <a:t>of Muggytown, especially those displaced through gentrification. In past extreme heat incidents </a:t>
            </a:r>
            <a:r>
              <a:rPr lang="en-US" dirty="0">
                <a:solidFill>
                  <a:srgbClr val="292D78"/>
                </a:solidFill>
              </a:rPr>
              <a:t>and floods, you’ve </a:t>
            </a:r>
            <a:r>
              <a:rPr lang="en-US" dirty="0" smtClean="0">
                <a:solidFill>
                  <a:srgbClr val="292D78"/>
                </a:solidFill>
              </a:rPr>
              <a:t>noticed </a:t>
            </a:r>
            <a:r>
              <a:rPr lang="en-US" dirty="0">
                <a:solidFill>
                  <a:srgbClr val="292D78"/>
                </a:solidFill>
              </a:rPr>
              <a:t>that low-income residents are affected first and </a:t>
            </a:r>
            <a:r>
              <a:rPr lang="en-US" dirty="0" smtClean="0">
                <a:solidFill>
                  <a:srgbClr val="292D78"/>
                </a:solidFill>
              </a:rPr>
              <a:t>worst</a:t>
            </a:r>
            <a:r>
              <a:rPr lang="en-US" i="1" dirty="0" smtClean="0">
                <a:solidFill>
                  <a:srgbClr val="292D78"/>
                </a:solidFill>
              </a:rPr>
              <a:t>; </a:t>
            </a:r>
            <a:r>
              <a:rPr lang="en-US" dirty="0" smtClean="0">
                <a:solidFill>
                  <a:srgbClr val="292D78"/>
                </a:solidFill>
              </a:rPr>
              <a:t>following the last flood, there was a large outbreak of diarrheal disease among the low-income communities due to direct and indirect exposure to floodwaters.</a:t>
            </a:r>
            <a:endParaRPr lang="en-US" i="1" dirty="0" smtClean="0">
              <a:solidFill>
                <a:srgbClr val="292D78"/>
              </a:solidFill>
            </a:endParaRPr>
          </a:p>
          <a:p>
            <a:pPr>
              <a:spcBef>
                <a:spcPts val="0"/>
              </a:spcBef>
              <a:spcAft>
                <a:spcPts val="1200"/>
              </a:spcAft>
            </a:pPr>
            <a:r>
              <a:rPr lang="en-US" dirty="0" smtClean="0">
                <a:solidFill>
                  <a:srgbClr val="292D78"/>
                </a:solidFill>
              </a:rPr>
              <a:t>You are actively involved in the city’s black churches network and regularly represent the faith-based community at city meetings. You live in the Townhomes.</a:t>
            </a:r>
          </a:p>
          <a:p>
            <a:pPr>
              <a:spcBef>
                <a:spcPts val="0"/>
              </a:spcBef>
              <a:spcAft>
                <a:spcPts val="100"/>
              </a:spcAft>
            </a:pPr>
            <a:r>
              <a:rPr lang="en-US" b="1" dirty="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Advocate </a:t>
            </a:r>
            <a:r>
              <a:rPr lang="en-US" dirty="0">
                <a:solidFill>
                  <a:srgbClr val="292D78"/>
                </a:solidFill>
              </a:rPr>
              <a:t>for </a:t>
            </a:r>
            <a:r>
              <a:rPr lang="en-US" dirty="0" smtClean="0">
                <a:solidFill>
                  <a:srgbClr val="292D78"/>
                </a:solidFill>
              </a:rPr>
              <a:t>the prioritization of underserved </a:t>
            </a:r>
            <a:r>
              <a:rPr lang="en-US" dirty="0">
                <a:solidFill>
                  <a:srgbClr val="292D78"/>
                </a:solidFill>
              </a:rPr>
              <a:t>populations </a:t>
            </a:r>
            <a:r>
              <a:rPr lang="en-US" dirty="0" smtClean="0">
                <a:solidFill>
                  <a:srgbClr val="292D78"/>
                </a:solidFill>
              </a:rPr>
              <a:t>in adaptation </a:t>
            </a:r>
            <a:r>
              <a:rPr lang="en-US" dirty="0">
                <a:solidFill>
                  <a:srgbClr val="292D78"/>
                </a:solidFill>
              </a:rPr>
              <a:t>interventions, </a:t>
            </a:r>
            <a:r>
              <a:rPr lang="en-US" dirty="0" smtClean="0">
                <a:solidFill>
                  <a:srgbClr val="292D78"/>
                </a:solidFill>
              </a:rPr>
              <a:t>e.g., </a:t>
            </a:r>
            <a:r>
              <a:rPr lang="en-US" dirty="0">
                <a:solidFill>
                  <a:srgbClr val="292D78"/>
                </a:solidFill>
              </a:rPr>
              <a:t>tree planting in low-income </a:t>
            </a:r>
            <a:r>
              <a:rPr lang="en-US" dirty="0" smtClean="0">
                <a:solidFill>
                  <a:srgbClr val="292D78"/>
                </a:solidFill>
              </a:rPr>
              <a:t>neighborhoods, and </a:t>
            </a:r>
            <a:r>
              <a:rPr lang="en-US" dirty="0">
                <a:solidFill>
                  <a:srgbClr val="292D78"/>
                </a:solidFill>
              </a:rPr>
              <a:t>e</a:t>
            </a:r>
            <a:r>
              <a:rPr lang="en-US" dirty="0" smtClean="0">
                <a:solidFill>
                  <a:srgbClr val="292D78"/>
                </a:solidFill>
              </a:rPr>
              <a:t>nsure </a:t>
            </a:r>
            <a:r>
              <a:rPr lang="en-US" dirty="0">
                <a:solidFill>
                  <a:srgbClr val="292D78"/>
                </a:solidFill>
              </a:rPr>
              <a:t>that adaptation interventions don’t further burden low-income </a:t>
            </a:r>
            <a:r>
              <a:rPr lang="en-US" dirty="0" smtClean="0">
                <a:solidFill>
                  <a:srgbClr val="292D78"/>
                </a:solidFill>
              </a:rPr>
              <a:t>residents</a:t>
            </a:r>
          </a:p>
          <a:p>
            <a:pPr marL="342900" indent="-342900">
              <a:spcBef>
                <a:spcPts val="0"/>
              </a:spcBef>
              <a:spcAft>
                <a:spcPts val="100"/>
              </a:spcAft>
              <a:buFont typeface="Arial" panose="020B0604020202020204" pitchFamily="34" charset="0"/>
              <a:buChar char="•"/>
            </a:pPr>
            <a:r>
              <a:rPr lang="en-US" dirty="0" smtClean="0">
                <a:solidFill>
                  <a:srgbClr val="292D78"/>
                </a:solidFill>
              </a:rPr>
              <a:t>Prevent </a:t>
            </a:r>
            <a:r>
              <a:rPr lang="en-US" dirty="0">
                <a:solidFill>
                  <a:srgbClr val="292D78"/>
                </a:solidFill>
              </a:rPr>
              <a:t>displacement of residents in face of new </a:t>
            </a:r>
            <a:r>
              <a:rPr lang="en-US" dirty="0" smtClean="0">
                <a:solidFill>
                  <a:srgbClr val="292D78"/>
                </a:solidFill>
              </a:rPr>
              <a:t>development</a:t>
            </a:r>
            <a:endParaRPr lang="en-US" dirty="0">
              <a:solidFill>
                <a:srgbClr val="292D78"/>
              </a:solidFill>
            </a:endParaRPr>
          </a:p>
        </p:txBody>
      </p:sp>
      <p:sp>
        <p:nvSpPr>
          <p:cNvPr id="6" name="TextBox 5"/>
          <p:cNvSpPr txBox="1"/>
          <p:nvPr/>
        </p:nvSpPr>
        <p:spPr>
          <a:xfrm>
            <a:off x="469901" y="457200"/>
            <a:ext cx="6477000" cy="1384995"/>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Community Advocate</a:t>
            </a:r>
            <a:endParaRPr lang="en-US" sz="3600" b="1" dirty="0">
              <a:solidFill>
                <a:schemeClr val="bg1"/>
              </a:solidFill>
              <a:latin typeface="Arial" panose="020B0604020202020204" pitchFamily="34" charset="0"/>
              <a:cs typeface="Arial" panose="020B0604020202020204" pitchFamily="34" charset="0"/>
            </a:endParaRPr>
          </a:p>
          <a:p>
            <a:endParaRPr lang="en-US" sz="48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038522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50292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Dam (cont.)</a:t>
            </a:r>
            <a:endParaRPr lang="en-US" i="1" dirty="0">
              <a:solidFill>
                <a:srgbClr val="6CB744"/>
              </a:solidFill>
            </a:endParaRPr>
          </a:p>
          <a:p>
            <a:endParaRPr lang="en-US" b="1" dirty="0">
              <a:solidFill>
                <a:srgbClr val="6CB744"/>
              </a:solidFill>
            </a:endParaRPr>
          </a:p>
          <a:p>
            <a:r>
              <a:rPr lang="en-US" b="1" dirty="0">
                <a:solidFill>
                  <a:srgbClr val="6CB744"/>
                </a:solidFill>
              </a:rPr>
              <a:t>Adaptive </a:t>
            </a:r>
            <a:r>
              <a:rPr lang="en-US" b="1" dirty="0" smtClean="0">
                <a:solidFill>
                  <a:srgbClr val="6CB744"/>
                </a:solidFill>
              </a:rPr>
              <a:t>Capacity</a:t>
            </a:r>
            <a:endParaRPr lang="en-US" dirty="0">
              <a:solidFill>
                <a:srgbClr val="6CB744"/>
              </a:solidFill>
            </a:endParaRPr>
          </a:p>
          <a:p>
            <a:r>
              <a:rPr lang="en-US" dirty="0" smtClean="0">
                <a:solidFill>
                  <a:srgbClr val="6CB744"/>
                </a:solidFill>
              </a:rPr>
              <a:t>Re-enforcing the dam can increase its stability and resistance to a breach. This would be expensive to complete. </a:t>
            </a:r>
            <a:endParaRPr lang="en-US" dirty="0">
              <a:solidFill>
                <a:srgbClr val="6CB744"/>
              </a:solidFill>
            </a:endParaRPr>
          </a:p>
        </p:txBody>
      </p:sp>
    </p:spTree>
    <p:extLst>
      <p:ext uri="{BB962C8B-B14F-4D97-AF65-F5344CB8AC3E}">
        <p14:creationId xmlns:p14="http://schemas.microsoft.com/office/powerpoint/2010/main" val="14904359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(Community Advocate, </a:t>
            </a:r>
            <a:r>
              <a:rPr lang="en-US" i="1" dirty="0">
                <a:solidFill>
                  <a:srgbClr val="292D78"/>
                </a:solidFill>
              </a:rPr>
              <a:t>cont.)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Roadways, Public Housing</a:t>
            </a:r>
            <a:endParaRPr lang="en-US" dirty="0">
              <a:solidFill>
                <a:srgbClr val="002060"/>
              </a:solidFill>
            </a:endParaRP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Low-income residents, Homeless individuals, </a:t>
            </a:r>
            <a:r>
              <a:rPr lang="en-US" dirty="0">
                <a:solidFill>
                  <a:srgbClr val="292D78"/>
                </a:solidFill>
              </a:rPr>
              <a:t>Faith-based </a:t>
            </a:r>
            <a:r>
              <a:rPr lang="en-US" dirty="0" smtClean="0">
                <a:solidFill>
                  <a:srgbClr val="292D78"/>
                </a:solidFill>
              </a:rPr>
              <a:t>community</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2597865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711200" y="1828800"/>
            <a:ext cx="7772400" cy="4575048"/>
          </a:xfrm>
        </p:spPr>
        <p:txBody>
          <a:bodyPr>
            <a:normAutofit/>
          </a:bodyPr>
          <a:lstStyle/>
          <a:p>
            <a:pPr>
              <a:spcBef>
                <a:spcPts val="0"/>
              </a:spcBef>
              <a:spcAft>
                <a:spcPts val="1200"/>
              </a:spcAft>
            </a:pPr>
            <a:r>
              <a:rPr lang="en-US" b="1" dirty="0" smtClean="0">
                <a:solidFill>
                  <a:srgbClr val="292D78"/>
                </a:solidFill>
              </a:rPr>
              <a:t>Role:</a:t>
            </a:r>
            <a:r>
              <a:rPr lang="en-US" b="1" dirty="0">
                <a:solidFill>
                  <a:srgbClr val="292D78"/>
                </a:solidFill>
              </a:rPr>
              <a:t> </a:t>
            </a:r>
            <a:r>
              <a:rPr lang="en-US" dirty="0" smtClean="0">
                <a:solidFill>
                  <a:srgbClr val="292D78"/>
                </a:solidFill>
              </a:rPr>
              <a:t>You </a:t>
            </a:r>
            <a:r>
              <a:rPr lang="en-US" dirty="0">
                <a:solidFill>
                  <a:srgbClr val="292D78"/>
                </a:solidFill>
              </a:rPr>
              <a:t>are the </a:t>
            </a:r>
            <a:r>
              <a:rPr lang="en-US" dirty="0" smtClean="0">
                <a:solidFill>
                  <a:srgbClr val="292D78"/>
                </a:solidFill>
              </a:rPr>
              <a:t>Mayor </a:t>
            </a:r>
            <a:r>
              <a:rPr lang="en-US" dirty="0">
                <a:solidFill>
                  <a:srgbClr val="292D78"/>
                </a:solidFill>
              </a:rPr>
              <a:t>of Muggytown</a:t>
            </a:r>
            <a:r>
              <a:rPr lang="en-US" dirty="0" smtClean="0">
                <a:solidFill>
                  <a:srgbClr val="292D78"/>
                </a:solidFill>
              </a:rPr>
              <a:t>, elected for </a:t>
            </a:r>
            <a:r>
              <a:rPr lang="en-US" dirty="0">
                <a:solidFill>
                  <a:srgbClr val="292D78"/>
                </a:solidFill>
              </a:rPr>
              <a:t>your holistic view of </a:t>
            </a:r>
            <a:r>
              <a:rPr lang="en-US" dirty="0" smtClean="0">
                <a:solidFill>
                  <a:srgbClr val="292D78"/>
                </a:solidFill>
              </a:rPr>
              <a:t>the city’s </a:t>
            </a:r>
            <a:r>
              <a:rPr lang="en-US" dirty="0">
                <a:solidFill>
                  <a:srgbClr val="292D78"/>
                </a:solidFill>
              </a:rPr>
              <a:t>future, and an interest in balancing social, economic, and environmental concerns. You represent all residential and business interests</a:t>
            </a:r>
            <a:r>
              <a:rPr lang="en-US" dirty="0" smtClean="0">
                <a:solidFill>
                  <a:srgbClr val="292D78"/>
                </a:solidFill>
              </a:rPr>
              <a:t>. </a:t>
            </a:r>
            <a:r>
              <a:rPr lang="en-US" dirty="0">
                <a:solidFill>
                  <a:srgbClr val="292D78"/>
                </a:solidFill>
              </a:rPr>
              <a:t>You have </a:t>
            </a:r>
            <a:r>
              <a:rPr lang="en-US" dirty="0" smtClean="0">
                <a:solidFill>
                  <a:srgbClr val="292D78"/>
                </a:solidFill>
              </a:rPr>
              <a:t>a primary </a:t>
            </a:r>
            <a:r>
              <a:rPr lang="en-US" dirty="0">
                <a:solidFill>
                  <a:srgbClr val="292D78"/>
                </a:solidFill>
              </a:rPr>
              <a:t>interest in the business future of the city with the goal of attracting </a:t>
            </a:r>
            <a:r>
              <a:rPr lang="en-US" dirty="0" smtClean="0">
                <a:solidFill>
                  <a:srgbClr val="292D78"/>
                </a:solidFill>
              </a:rPr>
              <a:t>two </a:t>
            </a:r>
            <a:r>
              <a:rPr lang="en-US" dirty="0">
                <a:solidFill>
                  <a:srgbClr val="292D78"/>
                </a:solidFill>
              </a:rPr>
              <a:t>new Fortune 500 companies to </a:t>
            </a:r>
            <a:r>
              <a:rPr lang="en-US" dirty="0" smtClean="0">
                <a:solidFill>
                  <a:srgbClr val="292D78"/>
                </a:solidFill>
              </a:rPr>
              <a:t>the </a:t>
            </a:r>
            <a:r>
              <a:rPr lang="en-US" dirty="0">
                <a:solidFill>
                  <a:srgbClr val="292D78"/>
                </a:solidFill>
              </a:rPr>
              <a:t>city in the next 5 years. </a:t>
            </a:r>
          </a:p>
          <a:p>
            <a:pPr>
              <a:spcBef>
                <a:spcPts val="0"/>
              </a:spcBef>
              <a:spcAft>
                <a:spcPts val="1200"/>
              </a:spcAft>
            </a:pPr>
            <a:r>
              <a:rPr lang="en-US" dirty="0">
                <a:solidFill>
                  <a:srgbClr val="292D78"/>
                </a:solidFill>
              </a:rPr>
              <a:t>Your family has worked in the city’s agriculture industry for 50 years and your father still operates </a:t>
            </a:r>
            <a:r>
              <a:rPr lang="en-US" dirty="0" smtClean="0">
                <a:solidFill>
                  <a:srgbClr val="292D78"/>
                </a:solidFill>
              </a:rPr>
              <a:t>a local </a:t>
            </a:r>
            <a:r>
              <a:rPr lang="en-US" dirty="0">
                <a:solidFill>
                  <a:srgbClr val="292D78"/>
                </a:solidFill>
              </a:rPr>
              <a:t>farm</a:t>
            </a:r>
            <a:r>
              <a:rPr lang="en-US" dirty="0" smtClean="0">
                <a:solidFill>
                  <a:srgbClr val="292D78"/>
                </a:solidFill>
              </a:rPr>
              <a:t>.</a:t>
            </a:r>
            <a:r>
              <a:rPr lang="en-US" dirty="0">
                <a:solidFill>
                  <a:srgbClr val="292D78"/>
                </a:solidFill>
              </a:rPr>
              <a:t> You reside in Burns Estates. </a:t>
            </a:r>
            <a:endParaRPr lang="en-US" dirty="0" smtClean="0">
              <a:solidFill>
                <a:srgbClr val="292D78"/>
              </a:solidFill>
            </a:endParaRPr>
          </a:p>
          <a:p>
            <a:pPr>
              <a:spcBef>
                <a:spcPts val="0"/>
              </a:spcBef>
              <a:spcAft>
                <a:spcPts val="100"/>
              </a:spcAft>
            </a:pPr>
            <a:r>
              <a:rPr lang="en-US" b="1" dirty="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Balance </a:t>
            </a:r>
            <a:r>
              <a:rPr lang="en-US" dirty="0">
                <a:solidFill>
                  <a:srgbClr val="292D78"/>
                </a:solidFill>
              </a:rPr>
              <a:t>the competing interests of </a:t>
            </a:r>
            <a:r>
              <a:rPr lang="en-US" dirty="0" smtClean="0">
                <a:solidFill>
                  <a:srgbClr val="292D78"/>
                </a:solidFill>
              </a:rPr>
              <a:t>residents and businesses</a:t>
            </a:r>
          </a:p>
          <a:p>
            <a:pPr marL="342900" indent="-342900">
              <a:spcBef>
                <a:spcPts val="0"/>
              </a:spcBef>
              <a:spcAft>
                <a:spcPts val="100"/>
              </a:spcAft>
              <a:buFont typeface="Arial" panose="020B0604020202020204" pitchFamily="34" charset="0"/>
              <a:buChar char="•"/>
            </a:pPr>
            <a:r>
              <a:rPr lang="en-US" dirty="0" smtClean="0">
                <a:solidFill>
                  <a:srgbClr val="292D78"/>
                </a:solidFill>
              </a:rPr>
              <a:t>Advance </a:t>
            </a:r>
            <a:r>
              <a:rPr lang="en-US" dirty="0">
                <a:solidFill>
                  <a:srgbClr val="292D78"/>
                </a:solidFill>
              </a:rPr>
              <a:t>adaptation to climate risk as much as possible but within the </a:t>
            </a:r>
            <a:r>
              <a:rPr lang="en-US" dirty="0" smtClean="0">
                <a:solidFill>
                  <a:srgbClr val="292D78"/>
                </a:solidFill>
              </a:rPr>
              <a:t>city’s budgetary constraints</a:t>
            </a:r>
            <a:endParaRPr lang="en-US" dirty="0">
              <a:solidFill>
                <a:srgbClr val="292D78"/>
              </a:solidFill>
            </a:endParaRPr>
          </a:p>
        </p:txBody>
      </p:sp>
      <p:sp>
        <p:nvSpPr>
          <p:cNvPr id="6" name="TextBox 5"/>
          <p:cNvSpPr txBox="1"/>
          <p:nvPr/>
        </p:nvSpPr>
        <p:spPr>
          <a:xfrm>
            <a:off x="457201" y="533400"/>
            <a:ext cx="6477000" cy="1384995"/>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Mayor</a:t>
            </a:r>
            <a:endParaRPr lang="en-US" sz="3600" b="1" dirty="0">
              <a:solidFill>
                <a:schemeClr val="bg1"/>
              </a:solidFill>
              <a:latin typeface="Arial" panose="020B0604020202020204" pitchFamily="34" charset="0"/>
              <a:cs typeface="Arial" panose="020B0604020202020204" pitchFamily="34" charset="0"/>
            </a:endParaRPr>
          </a:p>
          <a:p>
            <a:endParaRPr lang="en-US" sz="48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74068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themeOverride>
</file>

<file path=docProps/app.xml><?xml version="1.0" encoding="utf-8"?>
<Properties xmlns="http://schemas.openxmlformats.org/officeDocument/2006/extended-properties" xmlns:vt="http://schemas.openxmlformats.org/officeDocument/2006/docPropsVTypes">
  <Template>Waveform</Template>
  <TotalTime>5278</TotalTime>
  <Words>5376</Words>
  <Application>Microsoft Office PowerPoint</Application>
  <PresentationFormat>On-screen Show (4:3)</PresentationFormat>
  <Paragraphs>458</Paragraphs>
  <Slides>70</Slides>
  <Notes>28</Notes>
  <HiddenSlides>0</HiddenSlides>
  <MMClips>0</MMClips>
  <ScaleCrop>false</ScaleCrop>
  <HeadingPairs>
    <vt:vector size="4" baseType="variant">
      <vt:variant>
        <vt:lpstr>Theme</vt:lpstr>
      </vt:variant>
      <vt:variant>
        <vt:i4>3</vt:i4>
      </vt:variant>
      <vt:variant>
        <vt:lpstr>Slide Titles</vt:lpstr>
      </vt:variant>
      <vt:variant>
        <vt:i4>70</vt:i4>
      </vt:variant>
    </vt:vector>
  </HeadingPairs>
  <TitlesOfParts>
    <vt:vector size="73" baseType="lpstr">
      <vt:lpstr>Civic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Pump Station 1</dc:title>
  <dc:creator>Verity, Rebecca</dc:creator>
  <cp:lastModifiedBy>D'Souza, Shereen</cp:lastModifiedBy>
  <cp:revision>250</cp:revision>
  <cp:lastPrinted>2018-07-17T18:29:39Z</cp:lastPrinted>
  <dcterms:created xsi:type="dcterms:W3CDTF">2015-09-01T03:31:02Z</dcterms:created>
  <dcterms:modified xsi:type="dcterms:W3CDTF">2018-11-13T19:58:16Z</dcterms:modified>
</cp:coreProperties>
</file>