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257" r:id="rId2"/>
    <p:sldId id="258" r:id="rId3"/>
    <p:sldId id="260" r:id="rId4"/>
    <p:sldId id="262" r:id="rId5"/>
    <p:sldId id="259" r:id="rId6"/>
    <p:sldId id="268" r:id="rId7"/>
    <p:sldId id="263" r:id="rId8"/>
    <p:sldId id="261" r:id="rId9"/>
    <p:sldId id="264" r:id="rId10"/>
    <p:sldId id="266" r:id="rId11"/>
    <p:sldId id="270" r:id="rId12"/>
    <p:sldId id="269" r:id="rId13"/>
    <p:sldId id="267" r:id="rId14"/>
    <p:sldId id="265" r:id="rId15"/>
    <p:sldId id="272" r:id="rId16"/>
    <p:sldId id="271" r:id="rId17"/>
  </p:sldIdLst>
  <p:sldSz cx="9144000" cy="6858000" type="screen4x3"/>
  <p:notesSz cx="9601200" cy="7315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1402" y="-6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937" cy="36527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438180" y="0"/>
            <a:ext cx="4160937" cy="365276"/>
          </a:xfrm>
          <a:prstGeom prst="rect">
            <a:avLst/>
          </a:prstGeom>
        </p:spPr>
        <p:txBody>
          <a:bodyPr vert="horz" lIns="91440" tIns="45720" rIns="91440" bIns="45720" rtlCol="0"/>
          <a:lstStyle>
            <a:lvl1pPr algn="r">
              <a:defRPr sz="1200"/>
            </a:lvl1pPr>
          </a:lstStyle>
          <a:p>
            <a:fld id="{E9B8C895-F975-4E4F-8A37-A4ACE817C54E}" type="datetimeFigureOut">
              <a:rPr lang="en-US" smtClean="0"/>
              <a:t>11/13/2018</a:t>
            </a:fld>
            <a:endParaRPr lang="en-US"/>
          </a:p>
        </p:txBody>
      </p:sp>
      <p:sp>
        <p:nvSpPr>
          <p:cNvPr id="4" name="Footer Placeholder 3"/>
          <p:cNvSpPr>
            <a:spLocks noGrp="1"/>
          </p:cNvSpPr>
          <p:nvPr>
            <p:ph type="ftr" sz="quarter" idx="2"/>
          </p:nvPr>
        </p:nvSpPr>
        <p:spPr>
          <a:xfrm>
            <a:off x="0" y="6948715"/>
            <a:ext cx="4160937" cy="36527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438180" y="6948715"/>
            <a:ext cx="4160937" cy="365276"/>
          </a:xfrm>
          <a:prstGeom prst="rect">
            <a:avLst/>
          </a:prstGeom>
        </p:spPr>
        <p:txBody>
          <a:bodyPr vert="horz" lIns="91440" tIns="45720" rIns="91440" bIns="45720" rtlCol="0" anchor="b"/>
          <a:lstStyle>
            <a:lvl1pPr algn="r">
              <a:defRPr sz="1200"/>
            </a:lvl1pPr>
          </a:lstStyle>
          <a:p>
            <a:fld id="{9CE52BFA-32E6-40F3-A837-58174B90A82D}" type="slidenum">
              <a:rPr lang="en-US" smtClean="0"/>
              <a:t>‹#›</a:t>
            </a:fld>
            <a:endParaRPr lang="en-US"/>
          </a:p>
        </p:txBody>
      </p:sp>
    </p:spTree>
    <p:extLst>
      <p:ext uri="{BB962C8B-B14F-4D97-AF65-F5344CB8AC3E}">
        <p14:creationId xmlns:p14="http://schemas.microsoft.com/office/powerpoint/2010/main" val="24317809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520" cy="3657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5438458" y="0"/>
            <a:ext cx="4160520" cy="365760"/>
          </a:xfrm>
          <a:prstGeom prst="rect">
            <a:avLst/>
          </a:prstGeom>
        </p:spPr>
        <p:txBody>
          <a:bodyPr vert="horz" lIns="96661" tIns="48331" rIns="96661" bIns="48331" rtlCol="0"/>
          <a:lstStyle>
            <a:lvl1pPr algn="r">
              <a:defRPr sz="1300"/>
            </a:lvl1pPr>
          </a:lstStyle>
          <a:p>
            <a:fld id="{EC0948F5-2826-4047-A637-3EF353C3225D}" type="datetimeFigureOut">
              <a:rPr lang="en-US" smtClean="0"/>
              <a:t>11/13/2018</a:t>
            </a:fld>
            <a:endParaRPr lang="en-US"/>
          </a:p>
        </p:txBody>
      </p:sp>
      <p:sp>
        <p:nvSpPr>
          <p:cNvPr id="4" name="Slide Image Placeholder 3"/>
          <p:cNvSpPr>
            <a:spLocks noGrp="1" noRot="1" noChangeAspect="1"/>
          </p:cNvSpPr>
          <p:nvPr>
            <p:ph type="sldImg" idx="2"/>
          </p:nvPr>
        </p:nvSpPr>
        <p:spPr>
          <a:xfrm>
            <a:off x="2971800" y="549275"/>
            <a:ext cx="3657600" cy="274320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960120" y="3474720"/>
            <a:ext cx="7680960" cy="32918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948171"/>
            <a:ext cx="4160520" cy="3657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5438458" y="6948171"/>
            <a:ext cx="4160520" cy="365760"/>
          </a:xfrm>
          <a:prstGeom prst="rect">
            <a:avLst/>
          </a:prstGeom>
        </p:spPr>
        <p:txBody>
          <a:bodyPr vert="horz" lIns="96661" tIns="48331" rIns="96661" bIns="48331" rtlCol="0" anchor="b"/>
          <a:lstStyle>
            <a:lvl1pPr algn="r">
              <a:defRPr sz="1300"/>
            </a:lvl1pPr>
          </a:lstStyle>
          <a:p>
            <a:fld id="{CCD2568D-1218-40AC-A76C-5BAAC8919B59}" type="slidenum">
              <a:rPr lang="en-US" smtClean="0"/>
              <a:t>‹#›</a:t>
            </a:fld>
            <a:endParaRPr lang="en-US"/>
          </a:p>
        </p:txBody>
      </p:sp>
    </p:spTree>
    <p:extLst>
      <p:ext uri="{BB962C8B-B14F-4D97-AF65-F5344CB8AC3E}">
        <p14:creationId xmlns:p14="http://schemas.microsoft.com/office/powerpoint/2010/main" val="5909518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5A2611-4552-4EFA-B434-1E2E692DA35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2676754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488D6B9-DEFF-4F18-A3FF-6E8F1CBAE14B}" type="datetimeFigureOut">
              <a:rPr lang="en-US" smtClean="0"/>
              <a:t>11/13/2018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63E096-6EAD-4E72-8B73-9A9DABF4339E}" type="slidenum">
              <a:rPr lang="en-US" smtClean="0"/>
              <a:t>‹#›</a:t>
            </a:fld>
            <a:endParaRPr lang="en-US"/>
          </a:p>
        </p:txBody>
      </p:sp>
    </p:spTree>
    <p:extLst>
      <p:ext uri="{BB962C8B-B14F-4D97-AF65-F5344CB8AC3E}">
        <p14:creationId xmlns:p14="http://schemas.microsoft.com/office/powerpoint/2010/main" val="116343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88D6B9-DEFF-4F18-A3FF-6E8F1CBAE14B}" type="datetimeFigureOut">
              <a:rPr lang="en-US" smtClean="0"/>
              <a:t>11/13/2018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63E096-6EAD-4E72-8B73-9A9DABF4339E}" type="slidenum">
              <a:rPr lang="en-US" smtClean="0"/>
              <a:t>‹#›</a:t>
            </a:fld>
            <a:endParaRPr lang="en-US"/>
          </a:p>
        </p:txBody>
      </p:sp>
    </p:spTree>
    <p:extLst>
      <p:ext uri="{BB962C8B-B14F-4D97-AF65-F5344CB8AC3E}">
        <p14:creationId xmlns:p14="http://schemas.microsoft.com/office/powerpoint/2010/main" val="36216833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88D6B9-DEFF-4F18-A3FF-6E8F1CBAE14B}" type="datetimeFigureOut">
              <a:rPr lang="en-US" smtClean="0"/>
              <a:t>11/13/2018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63E096-6EAD-4E72-8B73-9A9DABF4339E}" type="slidenum">
              <a:rPr lang="en-US" smtClean="0"/>
              <a:t>‹#›</a:t>
            </a:fld>
            <a:endParaRPr lang="en-US"/>
          </a:p>
        </p:txBody>
      </p:sp>
    </p:spTree>
    <p:extLst>
      <p:ext uri="{BB962C8B-B14F-4D97-AF65-F5344CB8AC3E}">
        <p14:creationId xmlns:p14="http://schemas.microsoft.com/office/powerpoint/2010/main" val="2465455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88D6B9-DEFF-4F18-A3FF-6E8F1CBAE14B}" type="datetimeFigureOut">
              <a:rPr lang="en-US" smtClean="0"/>
              <a:t>11/13/2018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63E096-6EAD-4E72-8B73-9A9DABF4339E}" type="slidenum">
              <a:rPr lang="en-US" smtClean="0"/>
              <a:t>‹#›</a:t>
            </a:fld>
            <a:endParaRPr lang="en-US"/>
          </a:p>
        </p:txBody>
      </p:sp>
    </p:spTree>
    <p:extLst>
      <p:ext uri="{BB962C8B-B14F-4D97-AF65-F5344CB8AC3E}">
        <p14:creationId xmlns:p14="http://schemas.microsoft.com/office/powerpoint/2010/main" val="1078852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488D6B9-DEFF-4F18-A3FF-6E8F1CBAE14B}" type="datetimeFigureOut">
              <a:rPr lang="en-US" smtClean="0"/>
              <a:t>11/13/2018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63E096-6EAD-4E72-8B73-9A9DABF4339E}" type="slidenum">
              <a:rPr lang="en-US" smtClean="0"/>
              <a:t>‹#›</a:t>
            </a:fld>
            <a:endParaRPr lang="en-US"/>
          </a:p>
        </p:txBody>
      </p:sp>
    </p:spTree>
    <p:extLst>
      <p:ext uri="{BB962C8B-B14F-4D97-AF65-F5344CB8AC3E}">
        <p14:creationId xmlns:p14="http://schemas.microsoft.com/office/powerpoint/2010/main" val="209905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488D6B9-DEFF-4F18-A3FF-6E8F1CBAE14B}" type="datetimeFigureOut">
              <a:rPr lang="en-US" smtClean="0"/>
              <a:t>11/13/2018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63E096-6EAD-4E72-8B73-9A9DABF4339E}" type="slidenum">
              <a:rPr lang="en-US" smtClean="0"/>
              <a:t>‹#›</a:t>
            </a:fld>
            <a:endParaRPr lang="en-US"/>
          </a:p>
        </p:txBody>
      </p:sp>
    </p:spTree>
    <p:extLst>
      <p:ext uri="{BB962C8B-B14F-4D97-AF65-F5344CB8AC3E}">
        <p14:creationId xmlns:p14="http://schemas.microsoft.com/office/powerpoint/2010/main" val="127495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488D6B9-DEFF-4F18-A3FF-6E8F1CBAE14B}" type="datetimeFigureOut">
              <a:rPr lang="en-US" smtClean="0"/>
              <a:t>11/13/2018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263E096-6EAD-4E72-8B73-9A9DABF4339E}" type="slidenum">
              <a:rPr lang="en-US" smtClean="0"/>
              <a:t>‹#›</a:t>
            </a:fld>
            <a:endParaRPr lang="en-US"/>
          </a:p>
        </p:txBody>
      </p:sp>
    </p:spTree>
    <p:extLst>
      <p:ext uri="{BB962C8B-B14F-4D97-AF65-F5344CB8AC3E}">
        <p14:creationId xmlns:p14="http://schemas.microsoft.com/office/powerpoint/2010/main" val="843781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488D6B9-DEFF-4F18-A3FF-6E8F1CBAE14B}" type="datetimeFigureOut">
              <a:rPr lang="en-US" smtClean="0"/>
              <a:t>11/13/2018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63E096-6EAD-4E72-8B73-9A9DABF4339E}" type="slidenum">
              <a:rPr lang="en-US" smtClean="0"/>
              <a:t>‹#›</a:t>
            </a:fld>
            <a:endParaRPr lang="en-US"/>
          </a:p>
        </p:txBody>
      </p:sp>
    </p:spTree>
    <p:extLst>
      <p:ext uri="{BB962C8B-B14F-4D97-AF65-F5344CB8AC3E}">
        <p14:creationId xmlns:p14="http://schemas.microsoft.com/office/powerpoint/2010/main" val="39866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88D6B9-DEFF-4F18-A3FF-6E8F1CBAE14B}" type="datetimeFigureOut">
              <a:rPr lang="en-US" smtClean="0"/>
              <a:t>11/13/2018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263E096-6EAD-4E72-8B73-9A9DABF4339E}" type="slidenum">
              <a:rPr lang="en-US" smtClean="0"/>
              <a:t>‹#›</a:t>
            </a:fld>
            <a:endParaRPr lang="en-US"/>
          </a:p>
        </p:txBody>
      </p:sp>
    </p:spTree>
    <p:extLst>
      <p:ext uri="{BB962C8B-B14F-4D97-AF65-F5344CB8AC3E}">
        <p14:creationId xmlns:p14="http://schemas.microsoft.com/office/powerpoint/2010/main" val="3688713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88D6B9-DEFF-4F18-A3FF-6E8F1CBAE14B}" type="datetimeFigureOut">
              <a:rPr lang="en-US" smtClean="0"/>
              <a:t>11/13/2018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63E096-6EAD-4E72-8B73-9A9DABF4339E}" type="slidenum">
              <a:rPr lang="en-US" smtClean="0"/>
              <a:t>‹#›</a:t>
            </a:fld>
            <a:endParaRPr lang="en-US"/>
          </a:p>
        </p:txBody>
      </p:sp>
    </p:spTree>
    <p:extLst>
      <p:ext uri="{BB962C8B-B14F-4D97-AF65-F5344CB8AC3E}">
        <p14:creationId xmlns:p14="http://schemas.microsoft.com/office/powerpoint/2010/main" val="118859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88D6B9-DEFF-4F18-A3FF-6E8F1CBAE14B}" type="datetimeFigureOut">
              <a:rPr lang="en-US" smtClean="0"/>
              <a:t>11/13/2018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63E096-6EAD-4E72-8B73-9A9DABF4339E}" type="slidenum">
              <a:rPr lang="en-US" smtClean="0"/>
              <a:t>‹#›</a:t>
            </a:fld>
            <a:endParaRPr lang="en-US"/>
          </a:p>
        </p:txBody>
      </p:sp>
    </p:spTree>
    <p:extLst>
      <p:ext uri="{BB962C8B-B14F-4D97-AF65-F5344CB8AC3E}">
        <p14:creationId xmlns:p14="http://schemas.microsoft.com/office/powerpoint/2010/main" val="24170782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88D6B9-DEFF-4F18-A3FF-6E8F1CBAE14B}" type="datetimeFigureOut">
              <a:rPr lang="en-US" smtClean="0"/>
              <a:t>11/13/2018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63E096-6EAD-4E72-8B73-9A9DABF4339E}" type="slidenum">
              <a:rPr lang="en-US" smtClean="0"/>
              <a:t>‹#›</a:t>
            </a:fld>
            <a:endParaRPr lang="en-US"/>
          </a:p>
        </p:txBody>
      </p:sp>
    </p:spTree>
    <p:extLst>
      <p:ext uri="{BB962C8B-B14F-4D97-AF65-F5344CB8AC3E}">
        <p14:creationId xmlns:p14="http://schemas.microsoft.com/office/powerpoint/2010/main" val="24970951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txBox="1">
            <a:spLocks/>
          </p:cNvSpPr>
          <p:nvPr/>
        </p:nvSpPr>
        <p:spPr>
          <a:xfrm>
            <a:off x="152400" y="1828800"/>
            <a:ext cx="8763000" cy="4953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spcAft>
                <a:spcPts val="1200"/>
              </a:spcAft>
              <a:buFont typeface="Arial" panose="020B0604020202020204" pitchFamily="34" charset="0"/>
              <a:buNone/>
            </a:pPr>
            <a:r>
              <a:rPr lang="en-US" sz="2400" dirty="0" smtClean="0">
                <a:solidFill>
                  <a:prstClr val="black"/>
                </a:solidFill>
              </a:rPr>
              <a:t> </a:t>
            </a:r>
            <a:endParaRPr lang="en-US" sz="2400" dirty="0">
              <a:solidFill>
                <a:prstClr val="black"/>
              </a:solidFill>
            </a:endParaRPr>
          </a:p>
        </p:txBody>
      </p:sp>
      <p:sp>
        <p:nvSpPr>
          <p:cNvPr id="6" name="TextBox 5"/>
          <p:cNvSpPr txBox="1"/>
          <p:nvPr/>
        </p:nvSpPr>
        <p:spPr>
          <a:xfrm>
            <a:off x="304800" y="435114"/>
            <a:ext cx="6858000" cy="707886"/>
          </a:xfrm>
          <a:prstGeom prst="rect">
            <a:avLst/>
          </a:prstGeom>
          <a:noFill/>
        </p:spPr>
        <p:txBody>
          <a:bodyPr wrap="square" rtlCol="0">
            <a:spAutoFit/>
          </a:bodyPr>
          <a:lstStyle/>
          <a:p>
            <a:r>
              <a:rPr lang="en-US" sz="4000" b="1" dirty="0">
                <a:solidFill>
                  <a:prstClr val="white"/>
                </a:solidFill>
                <a:latin typeface="Arial" panose="020B0604020202020204" pitchFamily="34" charset="0"/>
                <a:cs typeface="Arial" panose="020B0604020202020204" pitchFamily="34" charset="0"/>
              </a:rPr>
              <a:t>KING TIDE DISRUPTION</a:t>
            </a:r>
            <a:endParaRPr lang="en-US" sz="5400" b="1" dirty="0">
              <a:solidFill>
                <a:prstClr val="white"/>
              </a:solidFill>
              <a:latin typeface="Arial" panose="020B0604020202020204" pitchFamily="34" charset="0"/>
              <a:cs typeface="Arial" panose="020B0604020202020204" pitchFamily="34" charset="0"/>
            </a:endParaRPr>
          </a:p>
        </p:txBody>
      </p:sp>
      <p:sp>
        <p:nvSpPr>
          <p:cNvPr id="10" name="Content Placeholder 4"/>
          <p:cNvSpPr txBox="1">
            <a:spLocks/>
          </p:cNvSpPr>
          <p:nvPr/>
        </p:nvSpPr>
        <p:spPr>
          <a:xfrm>
            <a:off x="304800" y="1828800"/>
            <a:ext cx="8763000" cy="4953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spcAft>
                <a:spcPts val="1200"/>
              </a:spcAft>
              <a:buFont typeface="Arial" panose="020B0604020202020204" pitchFamily="34" charset="0"/>
              <a:buNone/>
            </a:pPr>
            <a:r>
              <a:rPr lang="en-US" sz="2400" dirty="0" smtClean="0">
                <a:solidFill>
                  <a:prstClr val="black"/>
                </a:solidFill>
                <a:latin typeface="Arial" panose="020B0604020202020204" pitchFamily="34" charset="0"/>
                <a:cs typeface="Arial" panose="020B0604020202020204" pitchFamily="34" charset="0"/>
              </a:rPr>
              <a:t>Muggytown has just experienced the highest ever recorded </a:t>
            </a:r>
            <a:r>
              <a:rPr lang="en-US" sz="2400" b="1" dirty="0" smtClean="0">
                <a:solidFill>
                  <a:prstClr val="black"/>
                </a:solidFill>
                <a:latin typeface="Arial" panose="020B0604020202020204" pitchFamily="34" charset="0"/>
                <a:cs typeface="Arial" panose="020B0604020202020204" pitchFamily="34" charset="0"/>
              </a:rPr>
              <a:t>king tide</a:t>
            </a:r>
            <a:r>
              <a:rPr lang="en-US" sz="2400" dirty="0" smtClean="0">
                <a:solidFill>
                  <a:prstClr val="black"/>
                </a:solidFill>
                <a:latin typeface="Arial" panose="020B0604020202020204" pitchFamily="34" charset="0"/>
                <a:cs typeface="Arial" panose="020B0604020202020204" pitchFamily="34" charset="0"/>
              </a:rPr>
              <a:t> in its history.  This caused major flooding up through the 24” water level rise zone, impacting people and infrastructure. Scientists are saying this king tide is a glimpse into the future of Muggytown’s coastline, which will become permanently inundated as water levels continue to rise. It took nearly two days for the waters to recede due to the very high water table along the coast (also related to water level rise). Homes and assets in this zone experienced damages from the standing, saline water, including mold. In addition, because sections of the roadway became impassable, several people were stranded, and emergency rescues were delayed. </a:t>
            </a:r>
            <a:endParaRPr lang="en-US" sz="2400"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579995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46314" y="511314"/>
            <a:ext cx="6210675"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King Tide: </a:t>
            </a:r>
            <a:r>
              <a:rPr lang="en-US" sz="4000" b="1" dirty="0" smtClean="0">
                <a:solidFill>
                  <a:prstClr val="white"/>
                </a:solidFill>
                <a:latin typeface="Arial" panose="020B0604020202020204" pitchFamily="34" charset="0"/>
                <a:cs typeface="Arial" panose="020B0604020202020204" pitchFamily="34" charset="0"/>
              </a:rPr>
              <a:t>Public School</a:t>
            </a:r>
            <a:endParaRPr lang="en-US" sz="4000" b="1" dirty="0">
              <a:solidFill>
                <a:prstClr val="white"/>
              </a:solidFill>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528302351"/>
              </p:ext>
            </p:extLst>
          </p:nvPr>
        </p:nvGraphicFramePr>
        <p:xfrm>
          <a:off x="380997" y="1885949"/>
          <a:ext cx="8305802" cy="4362451"/>
        </p:xfrm>
        <a:graphic>
          <a:graphicData uri="http://schemas.openxmlformats.org/drawingml/2006/table">
            <a:tbl>
              <a:tblPr firstRow="1" bandRow="1">
                <a:tableStyleId>{F5AB1C69-6EDB-4FF4-983F-18BD219EF322}</a:tableStyleId>
              </a:tblPr>
              <a:tblGrid>
                <a:gridCol w="4152901"/>
                <a:gridCol w="4152901"/>
              </a:tblGrid>
              <a:tr h="995229">
                <a:tc>
                  <a:txBody>
                    <a:bodyPr/>
                    <a:lstStyle/>
                    <a:p>
                      <a:pPr algn="l"/>
                      <a:r>
                        <a:rPr lang="en-US" sz="2200" dirty="0" smtClean="0">
                          <a:latin typeface="Arial" panose="020B0604020202020204" pitchFamily="34" charset="0"/>
                          <a:cs typeface="Arial" panose="020B0604020202020204" pitchFamily="34" charset="0"/>
                        </a:rPr>
                        <a:t>Did you protect</a:t>
                      </a:r>
                      <a:r>
                        <a:rPr lang="en-US" sz="2200" baseline="0" dirty="0" smtClean="0">
                          <a:latin typeface="Arial" panose="020B0604020202020204" pitchFamily="34" charset="0"/>
                          <a:cs typeface="Arial" panose="020B0604020202020204" pitchFamily="34" charset="0"/>
                        </a:rPr>
                        <a:t> the</a:t>
                      </a:r>
                    </a:p>
                    <a:p>
                      <a:pPr algn="l"/>
                      <a:r>
                        <a:rPr lang="en-US" sz="2200" baseline="0" dirty="0" smtClean="0">
                          <a:latin typeface="Arial" panose="020B0604020202020204" pitchFamily="34" charset="0"/>
                          <a:cs typeface="Arial" panose="020B0604020202020204" pitchFamily="34" charset="0"/>
                        </a:rPr>
                        <a:t>Public School?</a:t>
                      </a:r>
                      <a:endParaRPr lang="en-US" sz="2200" dirty="0">
                        <a:latin typeface="Arial" panose="020B0604020202020204" pitchFamily="34" charset="0"/>
                        <a:cs typeface="Arial" panose="020B0604020202020204" pitchFamily="34" charset="0"/>
                      </a:endParaRPr>
                    </a:p>
                  </a:txBody>
                  <a:tcPr anchor="ctr"/>
                </a:tc>
                <a:tc>
                  <a:txBody>
                    <a:bodyPr/>
                    <a:lstStyle/>
                    <a:p>
                      <a:pPr algn="l"/>
                      <a:r>
                        <a:rPr lang="en-US" sz="2200" dirty="0" smtClean="0">
                          <a:latin typeface="Arial" panose="020B0604020202020204" pitchFamily="34" charset="0"/>
                          <a:cs typeface="Arial" panose="020B0604020202020204" pitchFamily="34" charset="0"/>
                        </a:rPr>
                        <a:t>Did you not protect the</a:t>
                      </a:r>
                    </a:p>
                    <a:p>
                      <a:pPr algn="l"/>
                      <a:r>
                        <a:rPr lang="en-US" sz="2200" dirty="0" smtClean="0">
                          <a:latin typeface="Arial" panose="020B0604020202020204" pitchFamily="34" charset="0"/>
                          <a:cs typeface="Arial" panose="020B0604020202020204" pitchFamily="34" charset="0"/>
                        </a:rPr>
                        <a:t>Public School?</a:t>
                      </a:r>
                      <a:endParaRPr lang="en-US" sz="2200" dirty="0">
                        <a:latin typeface="Arial" panose="020B0604020202020204" pitchFamily="34" charset="0"/>
                        <a:cs typeface="Arial" panose="020B0604020202020204" pitchFamily="34" charset="0"/>
                      </a:endParaRPr>
                    </a:p>
                  </a:txBody>
                  <a:tcPr anchor="ctr">
                    <a:solidFill>
                      <a:schemeClr val="accent2"/>
                    </a:solidFill>
                  </a:tcPr>
                </a:tc>
              </a:tr>
              <a:tr h="3367222">
                <a:tc>
                  <a:txBody>
                    <a:bodyPr/>
                    <a:lstStyle/>
                    <a:p>
                      <a:pPr lvl="0"/>
                      <a:r>
                        <a:rPr lang="en-US" sz="2200" kern="1200" dirty="0" smtClean="0">
                          <a:solidFill>
                            <a:schemeClr val="dk1"/>
                          </a:solidFill>
                          <a:effectLst/>
                          <a:latin typeface="Arial" panose="020B0604020202020204" pitchFamily="34" charset="0"/>
                          <a:ea typeface="+mn-ea"/>
                          <a:cs typeface="Arial" panose="020B0604020202020204" pitchFamily="34" charset="0"/>
                        </a:rPr>
                        <a:t>The</a:t>
                      </a:r>
                      <a:r>
                        <a:rPr lang="en-US" sz="2200" kern="1200" baseline="0" dirty="0" smtClean="0">
                          <a:solidFill>
                            <a:schemeClr val="dk1"/>
                          </a:solidFill>
                          <a:effectLst/>
                          <a:latin typeface="Arial" panose="020B0604020202020204" pitchFamily="34" charset="0"/>
                          <a:ea typeface="+mn-ea"/>
                          <a:cs typeface="Arial" panose="020B0604020202020204" pitchFamily="34" charset="0"/>
                        </a:rPr>
                        <a:t> State Department of Education provides you with $20,000 for your work protecting the school, staff, and children during the king tide. </a:t>
                      </a:r>
                      <a:endParaRPr lang="en-US" sz="2200" kern="1200" dirty="0">
                        <a:solidFill>
                          <a:schemeClr val="dk1"/>
                        </a:solidFill>
                        <a:effectLst/>
                        <a:latin typeface="Arial" panose="020B0604020202020204" pitchFamily="34" charset="0"/>
                        <a:ea typeface="+mn-ea"/>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kern="1200" dirty="0" smtClean="0">
                          <a:solidFill>
                            <a:schemeClr val="dk1"/>
                          </a:solidFill>
                          <a:effectLst/>
                          <a:latin typeface="Arial" panose="020B0604020202020204" pitchFamily="34" charset="0"/>
                          <a:ea typeface="+mn-ea"/>
                          <a:cs typeface="Arial" panose="020B0604020202020204" pitchFamily="34" charset="0"/>
                        </a:rPr>
                        <a:t>The school</a:t>
                      </a:r>
                      <a:r>
                        <a:rPr lang="en-US" sz="2200" kern="1200" baseline="0" dirty="0" smtClean="0">
                          <a:solidFill>
                            <a:schemeClr val="dk1"/>
                          </a:solidFill>
                          <a:effectLst/>
                          <a:latin typeface="Arial" panose="020B0604020202020204" pitchFamily="34" charset="0"/>
                          <a:ea typeface="+mn-ea"/>
                          <a:cs typeface="Arial" panose="020B0604020202020204" pitchFamily="34" charset="0"/>
                        </a:rPr>
                        <a:t> closed for a month for flooding repairs, causing the school to relocate classes to the university on the outskirts of town. The City Council requires you to pay $30,000 for the classroom rental fees and additional bus transport of children across town. </a:t>
                      </a:r>
                      <a:endParaRPr lang="en-US" sz="2200" kern="1200" dirty="0" smtClean="0">
                        <a:solidFill>
                          <a:schemeClr val="dk1"/>
                        </a:solidFill>
                        <a:effectLst/>
                        <a:latin typeface="Arial" panose="020B0604020202020204" pitchFamily="34" charset="0"/>
                        <a:ea typeface="+mn-ea"/>
                        <a:cs typeface="Arial" panose="020B0604020202020204" pitchFamily="34" charset="0"/>
                      </a:endParaRPr>
                    </a:p>
                  </a:txBody>
                  <a:tcPr anchor="ctr">
                    <a:solidFill>
                      <a:schemeClr val="accent2">
                        <a:lumMod val="20000"/>
                        <a:lumOff val="80000"/>
                      </a:schemeClr>
                    </a:solidFill>
                  </a:tcPr>
                </a:tc>
              </a:tr>
            </a:tbl>
          </a:graphicData>
        </a:graphic>
      </p:graphicFrame>
      <p:pic>
        <p:nvPicPr>
          <p:cNvPr id="8" name="Picture 2" descr="Image result for thumbs up thumbs down"/>
          <p:cNvPicPr>
            <a:picLocks noChangeAspect="1" noChangeArrowheads="1"/>
          </p:cNvPicPr>
          <p:nvPr/>
        </p:nvPicPr>
        <p:blipFill rotWithShape="1">
          <a:blip r:embed="rId4" cstate="print">
            <a:biLevel thresh="25000"/>
            <a:extLst>
              <a:ext uri="{28A0092B-C50C-407E-A947-70E740481C1C}">
                <a14:useLocalDpi xmlns:a14="http://schemas.microsoft.com/office/drawing/2010/main" val="0"/>
              </a:ext>
            </a:extLst>
          </a:blip>
          <a:srcRect r="50000"/>
          <a:stretch/>
        </p:blipFill>
        <p:spPr bwMode="auto">
          <a:xfrm>
            <a:off x="3352800" y="2038349"/>
            <a:ext cx="637419" cy="85725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thumbs up thumbs down"/>
          <p:cNvPicPr>
            <a:picLocks noChangeAspect="1" noChangeArrowheads="1"/>
          </p:cNvPicPr>
          <p:nvPr/>
        </p:nvPicPr>
        <p:blipFill rotWithShape="1">
          <a:blip r:embed="rId5" cstate="print">
            <a:biLevel thresh="25000"/>
            <a:extLst>
              <a:ext uri="{28A0092B-C50C-407E-A947-70E740481C1C}">
                <a14:useLocalDpi xmlns:a14="http://schemas.microsoft.com/office/drawing/2010/main" val="0"/>
              </a:ext>
            </a:extLst>
          </a:blip>
          <a:srcRect l="50000"/>
          <a:stretch/>
        </p:blipFill>
        <p:spPr bwMode="auto">
          <a:xfrm>
            <a:off x="7896980" y="1809749"/>
            <a:ext cx="637420" cy="857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3116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399" y="2951754"/>
            <a:ext cx="4216219" cy="461665"/>
          </a:xfrm>
          <a:prstGeom prst="rect">
            <a:avLst/>
          </a:prstGeom>
          <a:noFill/>
        </p:spPr>
        <p:txBody>
          <a:bodyPr wrap="none" rtlCol="0">
            <a:spAutoFit/>
          </a:bodyPr>
          <a:lstStyle/>
          <a:p>
            <a:r>
              <a:rPr lang="en-US" sz="2400" b="1" i="1" dirty="0" smtClean="0">
                <a:solidFill>
                  <a:schemeClr val="bg1">
                    <a:lumMod val="50000"/>
                  </a:schemeClr>
                </a:solidFill>
                <a:latin typeface="Arial" panose="020B0604020202020204" pitchFamily="34" charset="0"/>
                <a:cs typeface="Arial" panose="020B0604020202020204" pitchFamily="34" charset="0"/>
              </a:rPr>
              <a:t>Blank for printing purposes</a:t>
            </a:r>
            <a:endParaRPr lang="en-US" sz="2400" b="1" i="1"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119168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399" y="2951754"/>
            <a:ext cx="4216219" cy="461665"/>
          </a:xfrm>
          <a:prstGeom prst="rect">
            <a:avLst/>
          </a:prstGeom>
          <a:noFill/>
        </p:spPr>
        <p:txBody>
          <a:bodyPr wrap="none" rtlCol="0">
            <a:spAutoFit/>
          </a:bodyPr>
          <a:lstStyle/>
          <a:p>
            <a:r>
              <a:rPr lang="en-US" sz="2400" b="1" i="1" dirty="0" smtClean="0">
                <a:solidFill>
                  <a:schemeClr val="bg1">
                    <a:lumMod val="50000"/>
                  </a:schemeClr>
                </a:solidFill>
                <a:latin typeface="Arial" panose="020B0604020202020204" pitchFamily="34" charset="0"/>
                <a:cs typeface="Arial" panose="020B0604020202020204" pitchFamily="34" charset="0"/>
              </a:rPr>
              <a:t>Blank for printing purposes</a:t>
            </a:r>
            <a:endParaRPr lang="en-US" sz="2400" b="1" i="1"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119168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6200" y="1066800"/>
            <a:ext cx="6678495" cy="523220"/>
          </a:xfrm>
          <a:prstGeom prst="rect">
            <a:avLst/>
          </a:prstGeom>
          <a:noFill/>
        </p:spPr>
        <p:txBody>
          <a:bodyPr wrap="none" rtlCol="0">
            <a:spAutoFit/>
          </a:bodyPr>
          <a:lstStyle/>
          <a:p>
            <a:r>
              <a:rPr lang="en-US" sz="2800" i="1" dirty="0">
                <a:solidFill>
                  <a:prstClr val="white"/>
                </a:solidFill>
                <a:latin typeface="Arial" panose="020B0604020202020204" pitchFamily="34" charset="0"/>
                <a:cs typeface="Arial" panose="020B0604020202020204" pitchFamily="34" charset="0"/>
              </a:rPr>
              <a:t>King Tide Flooding: </a:t>
            </a:r>
            <a:r>
              <a:rPr lang="en-US" sz="2800" i="1" dirty="0" smtClean="0">
                <a:solidFill>
                  <a:prstClr val="white"/>
                </a:solidFill>
                <a:latin typeface="Arial" panose="020B0604020202020204" pitchFamily="34" charset="0"/>
                <a:cs typeface="Arial" panose="020B0604020202020204" pitchFamily="34" charset="0"/>
              </a:rPr>
              <a:t>Public School (cont</a:t>
            </a:r>
            <a:r>
              <a:rPr lang="en-US" sz="2800" i="1" dirty="0">
                <a:solidFill>
                  <a:prstClr val="white"/>
                </a:solidFill>
                <a:latin typeface="Arial" panose="020B0604020202020204" pitchFamily="34" charset="0"/>
                <a:cs typeface="Arial" panose="020B0604020202020204" pitchFamily="34" charset="0"/>
              </a:rPr>
              <a:t>.)</a:t>
            </a:r>
          </a:p>
        </p:txBody>
      </p:sp>
      <p:graphicFrame>
        <p:nvGraphicFramePr>
          <p:cNvPr id="6" name="Table 5"/>
          <p:cNvGraphicFramePr>
            <a:graphicFrameLocks noGrp="1"/>
          </p:cNvGraphicFramePr>
          <p:nvPr>
            <p:extLst>
              <p:ext uri="{D42A27DB-BD31-4B8C-83A1-F6EECF244321}">
                <p14:modId xmlns:p14="http://schemas.microsoft.com/office/powerpoint/2010/main" val="100349698"/>
              </p:ext>
            </p:extLst>
          </p:nvPr>
        </p:nvGraphicFramePr>
        <p:xfrm>
          <a:off x="59826" y="1676400"/>
          <a:ext cx="9071474" cy="4724400"/>
        </p:xfrm>
        <a:graphic>
          <a:graphicData uri="http://schemas.openxmlformats.org/drawingml/2006/table">
            <a:tbl>
              <a:tblPr firstRow="1" bandRow="1">
                <a:tableStyleId>{5C22544A-7EE6-4342-B048-85BDC9FD1C3A}</a:tableStyleId>
              </a:tblPr>
              <a:tblGrid>
                <a:gridCol w="1845174"/>
                <a:gridCol w="7226300"/>
              </a:tblGrid>
              <a:tr h="721545">
                <a:tc>
                  <a:txBody>
                    <a:bodyPr/>
                    <a:lstStyle/>
                    <a:p>
                      <a:r>
                        <a:rPr lang="en-US" dirty="0" smtClean="0">
                          <a:latin typeface="Arial" panose="020B0604020202020204" pitchFamily="34" charset="0"/>
                          <a:cs typeface="Arial" panose="020B0604020202020204" pitchFamily="34" charset="0"/>
                        </a:rPr>
                        <a:t>Impact Category</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Example</a:t>
                      </a:r>
                      <a:r>
                        <a:rPr lang="en-US" baseline="0"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Impacts of King</a:t>
                      </a:r>
                      <a:r>
                        <a:rPr lang="en-US" baseline="0" dirty="0" smtClean="0">
                          <a:latin typeface="Arial" panose="020B0604020202020204" pitchFamily="34" charset="0"/>
                          <a:cs typeface="Arial" panose="020B0604020202020204" pitchFamily="34" charset="0"/>
                        </a:rPr>
                        <a:t> Tide on Public School and Cascading Impacts on City</a:t>
                      </a:r>
                      <a:endParaRPr lang="en-US" dirty="0">
                        <a:latin typeface="Arial" panose="020B0604020202020204" pitchFamily="34" charset="0"/>
                        <a:cs typeface="Arial" panose="020B0604020202020204" pitchFamily="34" charset="0"/>
                      </a:endParaRPr>
                    </a:p>
                  </a:txBody>
                  <a:tcPr/>
                </a:tc>
              </a:tr>
              <a:tr h="755904">
                <a:tc>
                  <a:txBody>
                    <a:bodyPr/>
                    <a:lstStyle/>
                    <a:p>
                      <a:r>
                        <a:rPr lang="en-US" sz="1600" b="1" dirty="0" smtClean="0">
                          <a:latin typeface="Arial" panose="020B0604020202020204" pitchFamily="34" charset="0"/>
                          <a:cs typeface="Arial" panose="020B0604020202020204" pitchFamily="34" charset="0"/>
                        </a:rPr>
                        <a:t>Infrastructure</a:t>
                      </a:r>
                      <a:endParaRPr lang="en-US" sz="1600" b="1" dirty="0">
                        <a:latin typeface="Arial" panose="020B0604020202020204" pitchFamily="34" charset="0"/>
                        <a:cs typeface="Arial" panose="020B0604020202020204" pitchFamily="34" charset="0"/>
                      </a:endParaRPr>
                    </a:p>
                  </a:txBody>
                  <a:tcPr anchor="ctr"/>
                </a:tc>
                <a:tc>
                  <a:txBody>
                    <a:bodyPr/>
                    <a:lstStyle/>
                    <a:p>
                      <a:pPr marL="283464" marR="0" indent="-28346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kern="1200" dirty="0" smtClean="0">
                          <a:solidFill>
                            <a:schemeClr val="dk1"/>
                          </a:solidFill>
                          <a:latin typeface="Arial" panose="020B0604020202020204" pitchFamily="34" charset="0"/>
                          <a:ea typeface="+mn-ea"/>
                          <a:cs typeface="Arial" panose="020B0604020202020204" pitchFamily="34" charset="0"/>
                        </a:rPr>
                        <a:t>Inundation would cause </a:t>
                      </a:r>
                      <a:r>
                        <a:rPr lang="en-US" sz="1900" kern="1200" baseline="0" dirty="0" smtClean="0">
                          <a:solidFill>
                            <a:schemeClr val="dk1"/>
                          </a:solidFill>
                          <a:latin typeface="Arial" panose="020B0604020202020204" pitchFamily="34" charset="0"/>
                          <a:ea typeface="+mn-ea"/>
                          <a:cs typeface="Arial" panose="020B0604020202020204" pitchFamily="34" charset="0"/>
                        </a:rPr>
                        <a:t>damage or destruction, including mold, to the school.</a:t>
                      </a:r>
                    </a:p>
                  </a:txBody>
                  <a:tcPr anchor="ctr"/>
                </a:tc>
              </a:tr>
              <a:tr h="1408730">
                <a:tc>
                  <a:txBody>
                    <a:bodyPr/>
                    <a:lstStyle/>
                    <a:p>
                      <a:r>
                        <a:rPr lang="en-US" sz="1600" b="1" dirty="0" smtClean="0">
                          <a:latin typeface="Arial" panose="020B0604020202020204" pitchFamily="34" charset="0"/>
                          <a:cs typeface="Arial" panose="020B0604020202020204" pitchFamily="34" charset="0"/>
                        </a:rPr>
                        <a:t>Social Systems &amp;</a:t>
                      </a:r>
                      <a:r>
                        <a:rPr lang="en-US" sz="1600" b="1" baseline="0" dirty="0" smtClean="0">
                          <a:latin typeface="Arial" panose="020B0604020202020204" pitchFamily="34" charset="0"/>
                          <a:cs typeface="Arial" panose="020B0604020202020204" pitchFamily="34" charset="0"/>
                        </a:rPr>
                        <a:t> Public Health</a:t>
                      </a:r>
                      <a:endParaRPr lang="en-US" sz="1600" b="1" dirty="0">
                        <a:latin typeface="Arial" panose="020B0604020202020204" pitchFamily="34" charset="0"/>
                        <a:cs typeface="Arial" panose="020B0604020202020204" pitchFamily="34" charset="0"/>
                      </a:endParaRPr>
                    </a:p>
                  </a:txBody>
                  <a:tcPr anchor="ctr"/>
                </a:tc>
                <a:tc>
                  <a:txBody>
                    <a:bodyPr/>
                    <a:lstStyle/>
                    <a:p>
                      <a:pPr marL="283464" marR="0" indent="-28346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baseline="0" dirty="0" smtClean="0">
                          <a:latin typeface="Arial" panose="020B0604020202020204" pitchFamily="34" charset="0"/>
                          <a:cs typeface="Arial" panose="020B0604020202020204" pitchFamily="34" charset="0"/>
                        </a:rPr>
                        <a:t>Children’s education may be disrupted if they miss school too regularly as a result of flooding. </a:t>
                      </a:r>
                    </a:p>
                    <a:p>
                      <a:pPr marL="283464" marR="0" indent="-28346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baseline="0" dirty="0" smtClean="0">
                          <a:latin typeface="Arial" panose="020B0604020202020204" pitchFamily="34" charset="0"/>
                          <a:cs typeface="Arial" panose="020B0604020202020204" pitchFamily="34" charset="0"/>
                        </a:rPr>
                        <a:t>Exposure to flood water (and resulting mold) can lead to illness and injury.</a:t>
                      </a:r>
                    </a:p>
                  </a:txBody>
                  <a:tcPr anchor="ctr"/>
                </a:tc>
              </a:tr>
              <a:tr h="1082317">
                <a:tc>
                  <a:txBody>
                    <a:bodyPr/>
                    <a:lstStyle/>
                    <a:p>
                      <a:r>
                        <a:rPr lang="en-US" sz="1600" b="1" dirty="0" smtClean="0">
                          <a:latin typeface="Arial" panose="020B0604020202020204" pitchFamily="34" charset="0"/>
                          <a:cs typeface="Arial" panose="020B0604020202020204" pitchFamily="34" charset="0"/>
                        </a:rPr>
                        <a:t>Economic</a:t>
                      </a:r>
                      <a:endParaRPr lang="en-US" sz="1600" b="1" dirty="0">
                        <a:latin typeface="Arial" panose="020B0604020202020204" pitchFamily="34" charset="0"/>
                        <a:cs typeface="Arial" panose="020B0604020202020204" pitchFamily="34" charset="0"/>
                      </a:endParaRP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kern="1200" baseline="0" dirty="0" smtClean="0">
                          <a:solidFill>
                            <a:schemeClr val="dk1"/>
                          </a:solidFill>
                          <a:latin typeface="Arial" panose="020B0604020202020204" pitchFamily="34" charset="0"/>
                          <a:ea typeface="+mn-ea"/>
                          <a:cs typeface="Arial" panose="020B0604020202020204" pitchFamily="34" charset="0"/>
                        </a:rPr>
                        <a:t>School children would have to stay home from school, meaning parents would have to miss work or make unexpected payments for childcare.</a:t>
                      </a:r>
                    </a:p>
                  </a:txBody>
                  <a:tcPr anchor="ctr"/>
                </a:tc>
              </a:tr>
              <a:tr h="755904">
                <a:tc>
                  <a:txBody>
                    <a:bodyPr/>
                    <a:lstStyle/>
                    <a:p>
                      <a:r>
                        <a:rPr lang="en-US" sz="1600" b="1" dirty="0" smtClean="0">
                          <a:latin typeface="Arial" panose="020B0604020202020204" pitchFamily="34" charset="0"/>
                          <a:cs typeface="Arial" panose="020B0604020202020204" pitchFamily="34" charset="0"/>
                        </a:rPr>
                        <a:t>Environmental</a:t>
                      </a:r>
                      <a:endParaRPr lang="en-US" sz="1600" b="1" dirty="0">
                        <a:latin typeface="Arial" panose="020B0604020202020204" pitchFamily="34" charset="0"/>
                        <a:cs typeface="Arial" panose="020B0604020202020204" pitchFamily="34" charset="0"/>
                      </a:endParaRPr>
                    </a:p>
                  </a:txBody>
                  <a:tcPr anchor="ctr"/>
                </a:tc>
                <a:tc>
                  <a:txBody>
                    <a:bodyPr/>
                    <a:lstStyle/>
                    <a:p>
                      <a:pPr marL="285750" indent="-285750">
                        <a:buFont typeface="Arial" panose="020B0604020202020204" pitchFamily="34" charset="0"/>
                        <a:buChar char="•"/>
                      </a:pPr>
                      <a:r>
                        <a:rPr lang="en-US" sz="1900" baseline="0" dirty="0" smtClean="0">
                          <a:latin typeface="Arial" panose="020B0604020202020204" pitchFamily="34" charset="0"/>
                          <a:cs typeface="Arial" panose="020B0604020202020204" pitchFamily="34" charset="0"/>
                        </a:rPr>
                        <a:t>Busing children to the university outside town results in additional greenhouse gas emissions. </a:t>
                      </a:r>
                      <a:endParaRPr lang="en-US" sz="1900" dirty="0">
                        <a:latin typeface="Arial" panose="020B0604020202020204" pitchFamily="34" charset="0"/>
                        <a:cs typeface="Arial" panose="020B0604020202020204" pitchFamily="34" charset="0"/>
                      </a:endParaRPr>
                    </a:p>
                  </a:txBody>
                  <a:tcPr anchor="ctr"/>
                </a:tc>
              </a:tr>
            </a:tbl>
          </a:graphicData>
        </a:graphic>
      </p:graphicFrame>
    </p:spTree>
    <p:extLst>
      <p:ext uri="{BB962C8B-B14F-4D97-AF65-F5344CB8AC3E}">
        <p14:creationId xmlns:p14="http://schemas.microsoft.com/office/powerpoint/2010/main" val="20072789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6200" y="1066800"/>
            <a:ext cx="6736203" cy="523220"/>
          </a:xfrm>
          <a:prstGeom prst="rect">
            <a:avLst/>
          </a:prstGeom>
          <a:noFill/>
        </p:spPr>
        <p:txBody>
          <a:bodyPr wrap="none" rtlCol="0">
            <a:spAutoFit/>
          </a:bodyPr>
          <a:lstStyle/>
          <a:p>
            <a:r>
              <a:rPr lang="en-US" sz="2800" i="1" dirty="0">
                <a:solidFill>
                  <a:prstClr val="white"/>
                </a:solidFill>
                <a:latin typeface="Arial" panose="020B0604020202020204" pitchFamily="34" charset="0"/>
                <a:cs typeface="Arial" panose="020B0604020202020204" pitchFamily="34" charset="0"/>
              </a:rPr>
              <a:t>King Tide Flooding: </a:t>
            </a:r>
            <a:r>
              <a:rPr lang="en-US" sz="2800" i="1" dirty="0" smtClean="0">
                <a:solidFill>
                  <a:prstClr val="white"/>
                </a:solidFill>
                <a:latin typeface="Arial" panose="020B0604020202020204" pitchFamily="34" charset="0"/>
                <a:cs typeface="Arial" panose="020B0604020202020204" pitchFamily="34" charset="0"/>
              </a:rPr>
              <a:t>Burns Estates (cont</a:t>
            </a:r>
            <a:r>
              <a:rPr lang="en-US" sz="2800" i="1" dirty="0">
                <a:solidFill>
                  <a:prstClr val="white"/>
                </a:solidFill>
                <a:latin typeface="Arial" panose="020B0604020202020204" pitchFamily="34" charset="0"/>
                <a:cs typeface="Arial" panose="020B0604020202020204" pitchFamily="34" charset="0"/>
              </a:rPr>
              <a:t>.)</a:t>
            </a:r>
          </a:p>
        </p:txBody>
      </p:sp>
      <p:graphicFrame>
        <p:nvGraphicFramePr>
          <p:cNvPr id="6" name="Table 5"/>
          <p:cNvGraphicFramePr>
            <a:graphicFrameLocks noGrp="1"/>
          </p:cNvGraphicFramePr>
          <p:nvPr>
            <p:extLst>
              <p:ext uri="{D42A27DB-BD31-4B8C-83A1-F6EECF244321}">
                <p14:modId xmlns:p14="http://schemas.microsoft.com/office/powerpoint/2010/main" val="2998257767"/>
              </p:ext>
            </p:extLst>
          </p:nvPr>
        </p:nvGraphicFramePr>
        <p:xfrm>
          <a:off x="59826" y="1676400"/>
          <a:ext cx="9071474" cy="4535086"/>
        </p:xfrm>
        <a:graphic>
          <a:graphicData uri="http://schemas.openxmlformats.org/drawingml/2006/table">
            <a:tbl>
              <a:tblPr firstRow="1" bandRow="1">
                <a:tableStyleId>{5C22544A-7EE6-4342-B048-85BDC9FD1C3A}</a:tableStyleId>
              </a:tblPr>
              <a:tblGrid>
                <a:gridCol w="1845174"/>
                <a:gridCol w="7226300"/>
              </a:tblGrid>
              <a:tr h="611989">
                <a:tc>
                  <a:txBody>
                    <a:bodyPr/>
                    <a:lstStyle/>
                    <a:p>
                      <a:r>
                        <a:rPr lang="en-US" dirty="0" smtClean="0">
                          <a:latin typeface="Arial" panose="020B0604020202020204" pitchFamily="34" charset="0"/>
                          <a:cs typeface="Arial" panose="020B0604020202020204" pitchFamily="34" charset="0"/>
                        </a:rPr>
                        <a:t>Impact Category</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Example</a:t>
                      </a:r>
                      <a:r>
                        <a:rPr lang="en-US" baseline="0"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Impacts of King</a:t>
                      </a:r>
                      <a:r>
                        <a:rPr lang="en-US" baseline="0" dirty="0" smtClean="0">
                          <a:latin typeface="Arial" panose="020B0604020202020204" pitchFamily="34" charset="0"/>
                          <a:cs typeface="Arial" panose="020B0604020202020204" pitchFamily="34" charset="0"/>
                        </a:rPr>
                        <a:t> Tide on Burns Estates and Cascading Impacts on City</a:t>
                      </a:r>
                      <a:endParaRPr lang="en-US" dirty="0">
                        <a:latin typeface="Arial" panose="020B0604020202020204" pitchFamily="34" charset="0"/>
                        <a:cs typeface="Arial" panose="020B0604020202020204" pitchFamily="34" charset="0"/>
                      </a:endParaRPr>
                    </a:p>
                  </a:txBody>
                  <a:tcPr/>
                </a:tc>
              </a:tr>
              <a:tr h="354565">
                <a:tc>
                  <a:txBody>
                    <a:bodyPr/>
                    <a:lstStyle/>
                    <a:p>
                      <a:r>
                        <a:rPr lang="en-US" sz="1600" b="1" dirty="0" smtClean="0">
                          <a:latin typeface="Arial" panose="020B0604020202020204" pitchFamily="34" charset="0"/>
                          <a:cs typeface="Arial" panose="020B0604020202020204" pitchFamily="34" charset="0"/>
                        </a:rPr>
                        <a:t>Infrastructure</a:t>
                      </a:r>
                      <a:endParaRPr lang="en-US" sz="1600" b="1" dirty="0">
                        <a:latin typeface="Arial" panose="020B0604020202020204" pitchFamily="34" charset="0"/>
                        <a:cs typeface="Arial" panose="020B0604020202020204" pitchFamily="34" charset="0"/>
                      </a:endParaRPr>
                    </a:p>
                  </a:txBody>
                  <a:tcPr anchor="ctr"/>
                </a:tc>
                <a:tc>
                  <a:txBody>
                    <a:bodyPr/>
                    <a:lstStyle/>
                    <a:p>
                      <a:pPr marL="283464" marR="0" indent="-28346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kern="1200" dirty="0" smtClean="0">
                          <a:solidFill>
                            <a:schemeClr val="dk1"/>
                          </a:solidFill>
                          <a:latin typeface="Arial" panose="020B0604020202020204" pitchFamily="34" charset="0"/>
                          <a:ea typeface="+mn-ea"/>
                          <a:cs typeface="Arial" panose="020B0604020202020204" pitchFamily="34" charset="0"/>
                        </a:rPr>
                        <a:t>Inundation would cause </a:t>
                      </a:r>
                      <a:r>
                        <a:rPr lang="en-US" sz="1900" kern="1200" baseline="0" dirty="0" smtClean="0">
                          <a:solidFill>
                            <a:schemeClr val="dk1"/>
                          </a:solidFill>
                          <a:latin typeface="Arial" panose="020B0604020202020204" pitchFamily="34" charset="0"/>
                          <a:ea typeface="+mn-ea"/>
                          <a:cs typeface="Arial" panose="020B0604020202020204" pitchFamily="34" charset="0"/>
                        </a:rPr>
                        <a:t>damage (mold, damaged electrical components) to Burns Estate residences and would make soils saline, making it harder to landscape.</a:t>
                      </a:r>
                      <a:endParaRPr lang="en-US" sz="1900" kern="1200" dirty="0" smtClean="0">
                        <a:solidFill>
                          <a:schemeClr val="dk1"/>
                        </a:solidFill>
                        <a:latin typeface="Arial" panose="020B0604020202020204" pitchFamily="34" charset="0"/>
                        <a:ea typeface="+mn-ea"/>
                        <a:cs typeface="Arial" panose="020B0604020202020204" pitchFamily="34" charset="0"/>
                      </a:endParaRPr>
                    </a:p>
                  </a:txBody>
                  <a:tcPr anchor="ctr"/>
                </a:tc>
              </a:tr>
              <a:tr h="1014646">
                <a:tc>
                  <a:txBody>
                    <a:bodyPr/>
                    <a:lstStyle/>
                    <a:p>
                      <a:r>
                        <a:rPr lang="en-US" sz="1600" b="1" dirty="0" smtClean="0">
                          <a:latin typeface="Arial" panose="020B0604020202020204" pitchFamily="34" charset="0"/>
                          <a:cs typeface="Arial" panose="020B0604020202020204" pitchFamily="34" charset="0"/>
                        </a:rPr>
                        <a:t>Social Systems &amp;</a:t>
                      </a:r>
                      <a:r>
                        <a:rPr lang="en-US" sz="1600" b="1" baseline="0" dirty="0" smtClean="0">
                          <a:latin typeface="Arial" panose="020B0604020202020204" pitchFamily="34" charset="0"/>
                          <a:cs typeface="Arial" panose="020B0604020202020204" pitchFamily="34" charset="0"/>
                        </a:rPr>
                        <a:t> Public Health</a:t>
                      </a:r>
                      <a:endParaRPr lang="en-US" sz="1600" b="1" dirty="0">
                        <a:latin typeface="Arial" panose="020B0604020202020204" pitchFamily="34" charset="0"/>
                        <a:cs typeface="Arial" panose="020B0604020202020204" pitchFamily="34" charset="0"/>
                      </a:endParaRPr>
                    </a:p>
                  </a:txBody>
                  <a:tcPr anchor="ctr"/>
                </a:tc>
                <a:tc>
                  <a:txBody>
                    <a:bodyPr/>
                    <a:lstStyle/>
                    <a:p>
                      <a:pPr marL="283464" marR="0" indent="-28346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baseline="0" dirty="0" smtClean="0">
                          <a:latin typeface="Arial" panose="020B0604020202020204" pitchFamily="34" charset="0"/>
                          <a:cs typeface="Arial" panose="020B0604020202020204" pitchFamily="34" charset="0"/>
                        </a:rPr>
                        <a:t>Floodwater exposure can result in diarrheal illness and increased potential for injuries; increased exposure to mold can result in lung problems.</a:t>
                      </a:r>
                    </a:p>
                  </a:txBody>
                  <a:tcPr anchor="ctr"/>
                </a:tc>
              </a:tr>
              <a:tr h="354565">
                <a:tc>
                  <a:txBody>
                    <a:bodyPr/>
                    <a:lstStyle/>
                    <a:p>
                      <a:r>
                        <a:rPr lang="en-US" sz="1600" b="1" dirty="0" smtClean="0">
                          <a:latin typeface="Arial" panose="020B0604020202020204" pitchFamily="34" charset="0"/>
                          <a:cs typeface="Arial" panose="020B0604020202020204" pitchFamily="34" charset="0"/>
                        </a:rPr>
                        <a:t>Economic</a:t>
                      </a:r>
                      <a:endParaRPr lang="en-US" sz="1600" b="1" dirty="0">
                        <a:latin typeface="Arial" panose="020B0604020202020204" pitchFamily="34" charset="0"/>
                        <a:cs typeface="Arial" panose="020B0604020202020204" pitchFamily="34" charset="0"/>
                      </a:endParaRP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kern="1200" baseline="0" dirty="0" smtClean="0">
                          <a:solidFill>
                            <a:schemeClr val="dk1"/>
                          </a:solidFill>
                          <a:latin typeface="Arial" panose="020B0604020202020204" pitchFamily="34" charset="0"/>
                          <a:ea typeface="+mn-ea"/>
                          <a:cs typeface="Arial" panose="020B0604020202020204" pitchFamily="34" charset="0"/>
                        </a:rPr>
                        <a:t>Loss of higher-income bracket in the city if residents decide to leave town due to flooding issues. High development value coastal area becomes less attractive, with subsequent impacts to local economy. </a:t>
                      </a:r>
                    </a:p>
                  </a:txBody>
                  <a:tcPr anchor="ctr"/>
                </a:tc>
              </a:tr>
              <a:tr h="354565">
                <a:tc>
                  <a:txBody>
                    <a:bodyPr/>
                    <a:lstStyle/>
                    <a:p>
                      <a:r>
                        <a:rPr lang="en-US" sz="1600" b="1" dirty="0" smtClean="0">
                          <a:latin typeface="Arial" panose="020B0604020202020204" pitchFamily="34" charset="0"/>
                          <a:cs typeface="Arial" panose="020B0604020202020204" pitchFamily="34" charset="0"/>
                        </a:rPr>
                        <a:t>Environmental</a:t>
                      </a:r>
                      <a:endParaRPr lang="en-US" sz="1600" b="1" dirty="0">
                        <a:latin typeface="Arial" panose="020B0604020202020204" pitchFamily="34" charset="0"/>
                        <a:cs typeface="Arial" panose="020B0604020202020204" pitchFamily="34" charset="0"/>
                      </a:endParaRPr>
                    </a:p>
                  </a:txBody>
                  <a:tcPr anchor="ctr"/>
                </a:tc>
                <a:tc>
                  <a:txBody>
                    <a:bodyPr/>
                    <a:lstStyle/>
                    <a:p>
                      <a:pPr marL="285750" indent="-285750">
                        <a:buFont typeface="Arial" panose="020B0604020202020204" pitchFamily="34" charset="0"/>
                        <a:buChar char="•"/>
                      </a:pPr>
                      <a:r>
                        <a:rPr lang="en-US" sz="1900" dirty="0" smtClean="0">
                          <a:latin typeface="Arial" panose="020B0604020202020204" pitchFamily="34" charset="0"/>
                          <a:cs typeface="Arial" panose="020B0604020202020204" pitchFamily="34" charset="0"/>
                        </a:rPr>
                        <a:t>Septic tanks and sewer lines to the Burns Estates</a:t>
                      </a:r>
                      <a:r>
                        <a:rPr lang="en-US" sz="1900" baseline="0" dirty="0" smtClean="0">
                          <a:latin typeface="Arial" panose="020B0604020202020204" pitchFamily="34" charset="0"/>
                          <a:cs typeface="Arial" panose="020B0604020202020204" pitchFamily="34" charset="0"/>
                        </a:rPr>
                        <a:t> may leak during flooding, resulting in waterway pollution.</a:t>
                      </a:r>
                      <a:endParaRPr lang="en-US" sz="1900" dirty="0">
                        <a:latin typeface="Arial" panose="020B0604020202020204" pitchFamily="34" charset="0"/>
                        <a:cs typeface="Arial" panose="020B0604020202020204" pitchFamily="34" charset="0"/>
                      </a:endParaRPr>
                    </a:p>
                  </a:txBody>
                  <a:tcPr anchor="ctr"/>
                </a:tc>
              </a:tr>
            </a:tbl>
          </a:graphicData>
        </a:graphic>
      </p:graphicFrame>
    </p:spTree>
    <p:extLst>
      <p:ext uri="{BB962C8B-B14F-4D97-AF65-F5344CB8AC3E}">
        <p14:creationId xmlns:p14="http://schemas.microsoft.com/office/powerpoint/2010/main" val="25982820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399" y="2951754"/>
            <a:ext cx="4216219" cy="461665"/>
          </a:xfrm>
          <a:prstGeom prst="rect">
            <a:avLst/>
          </a:prstGeom>
          <a:noFill/>
        </p:spPr>
        <p:txBody>
          <a:bodyPr wrap="none" rtlCol="0">
            <a:spAutoFit/>
          </a:bodyPr>
          <a:lstStyle/>
          <a:p>
            <a:r>
              <a:rPr lang="en-US" sz="2400" b="1" i="1" dirty="0" smtClean="0">
                <a:solidFill>
                  <a:schemeClr val="bg1">
                    <a:lumMod val="50000"/>
                  </a:schemeClr>
                </a:solidFill>
                <a:latin typeface="Arial" panose="020B0604020202020204" pitchFamily="34" charset="0"/>
                <a:cs typeface="Arial" panose="020B0604020202020204" pitchFamily="34" charset="0"/>
              </a:rPr>
              <a:t>Blank for printing purposes</a:t>
            </a:r>
            <a:endParaRPr lang="en-US" sz="2400" b="1" i="1"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119168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399" y="2951754"/>
            <a:ext cx="4216219" cy="461665"/>
          </a:xfrm>
          <a:prstGeom prst="rect">
            <a:avLst/>
          </a:prstGeom>
          <a:noFill/>
        </p:spPr>
        <p:txBody>
          <a:bodyPr wrap="none" rtlCol="0">
            <a:spAutoFit/>
          </a:bodyPr>
          <a:lstStyle/>
          <a:p>
            <a:r>
              <a:rPr lang="en-US" sz="2400" b="1" i="1" dirty="0" smtClean="0">
                <a:solidFill>
                  <a:schemeClr val="bg1">
                    <a:lumMod val="50000"/>
                  </a:schemeClr>
                </a:solidFill>
                <a:latin typeface="Arial" panose="020B0604020202020204" pitchFamily="34" charset="0"/>
                <a:cs typeface="Arial" panose="020B0604020202020204" pitchFamily="34" charset="0"/>
              </a:rPr>
              <a:t>Blank for printing purposes</a:t>
            </a:r>
            <a:endParaRPr lang="en-US" sz="2400" b="1" i="1"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11916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46314" y="304800"/>
            <a:ext cx="6142002" cy="1323439"/>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King Tide: Wastewater </a:t>
            </a:r>
          </a:p>
          <a:p>
            <a:r>
              <a:rPr lang="en-US" sz="4000" b="1" dirty="0">
                <a:solidFill>
                  <a:prstClr val="white"/>
                </a:solidFill>
                <a:latin typeface="Arial" panose="020B0604020202020204" pitchFamily="34" charset="0"/>
                <a:cs typeface="Arial" panose="020B0604020202020204" pitchFamily="34" charset="0"/>
              </a:rPr>
              <a:t>Treatment Plant (WWTP)</a:t>
            </a:r>
          </a:p>
        </p:txBody>
      </p:sp>
      <p:graphicFrame>
        <p:nvGraphicFramePr>
          <p:cNvPr id="5" name="Table 4"/>
          <p:cNvGraphicFramePr>
            <a:graphicFrameLocks noGrp="1"/>
          </p:cNvGraphicFramePr>
          <p:nvPr>
            <p:extLst>
              <p:ext uri="{D42A27DB-BD31-4B8C-83A1-F6EECF244321}">
                <p14:modId xmlns:p14="http://schemas.microsoft.com/office/powerpoint/2010/main" val="3685307512"/>
              </p:ext>
            </p:extLst>
          </p:nvPr>
        </p:nvGraphicFramePr>
        <p:xfrm>
          <a:off x="444500" y="1828801"/>
          <a:ext cx="8166100" cy="4419600"/>
        </p:xfrm>
        <a:graphic>
          <a:graphicData uri="http://schemas.openxmlformats.org/drawingml/2006/table">
            <a:tbl>
              <a:tblPr firstRow="1" bandRow="1">
                <a:tableStyleId>{F5AB1C69-6EDB-4FF4-983F-18BD219EF322}</a:tableStyleId>
              </a:tblPr>
              <a:tblGrid>
                <a:gridCol w="4083050"/>
                <a:gridCol w="4083050"/>
              </a:tblGrid>
              <a:tr h="993620">
                <a:tc>
                  <a:txBody>
                    <a:bodyPr/>
                    <a:lstStyle/>
                    <a:p>
                      <a:pPr algn="l"/>
                      <a:r>
                        <a:rPr lang="en-US" sz="2200" dirty="0" smtClean="0">
                          <a:latin typeface="Arial" panose="020B0604020202020204" pitchFamily="34" charset="0"/>
                          <a:cs typeface="Arial" panose="020B0604020202020204" pitchFamily="34" charset="0"/>
                        </a:rPr>
                        <a:t>Did you protect</a:t>
                      </a:r>
                      <a:r>
                        <a:rPr lang="en-US" sz="2200" baseline="0" dirty="0" smtClean="0">
                          <a:latin typeface="Arial" panose="020B0604020202020204" pitchFamily="34" charset="0"/>
                          <a:cs typeface="Arial" panose="020B0604020202020204" pitchFamily="34" charset="0"/>
                        </a:rPr>
                        <a:t> </a:t>
                      </a:r>
                    </a:p>
                    <a:p>
                      <a:pPr algn="l"/>
                      <a:r>
                        <a:rPr lang="en-US" sz="2200" baseline="0" dirty="0" smtClean="0">
                          <a:latin typeface="Arial" panose="020B0604020202020204" pitchFamily="34" charset="0"/>
                          <a:cs typeface="Arial" panose="020B0604020202020204" pitchFamily="34" charset="0"/>
                        </a:rPr>
                        <a:t>the WWTP?</a:t>
                      </a:r>
                      <a:endParaRPr lang="en-US" sz="2200" dirty="0">
                        <a:latin typeface="Arial" panose="020B0604020202020204" pitchFamily="34" charset="0"/>
                        <a:cs typeface="Arial" panose="020B0604020202020204" pitchFamily="34" charset="0"/>
                      </a:endParaRPr>
                    </a:p>
                  </a:txBody>
                  <a:tcPr anchor="ctr"/>
                </a:tc>
                <a:tc>
                  <a:txBody>
                    <a:bodyPr/>
                    <a:lstStyle/>
                    <a:p>
                      <a:pPr algn="l"/>
                      <a:r>
                        <a:rPr lang="en-US" sz="2200" dirty="0" smtClean="0">
                          <a:latin typeface="Arial" panose="020B0604020202020204" pitchFamily="34" charset="0"/>
                          <a:cs typeface="Arial" panose="020B0604020202020204" pitchFamily="34" charset="0"/>
                        </a:rPr>
                        <a:t>Did you not protect </a:t>
                      </a:r>
                    </a:p>
                    <a:p>
                      <a:pPr algn="l"/>
                      <a:r>
                        <a:rPr lang="en-US" sz="2200" dirty="0" smtClean="0">
                          <a:latin typeface="Arial" panose="020B0604020202020204" pitchFamily="34" charset="0"/>
                          <a:cs typeface="Arial" panose="020B0604020202020204" pitchFamily="34" charset="0"/>
                        </a:rPr>
                        <a:t>the WWTP?</a:t>
                      </a:r>
                      <a:endParaRPr lang="en-US" sz="2200" dirty="0">
                        <a:latin typeface="Arial" panose="020B0604020202020204" pitchFamily="34" charset="0"/>
                        <a:cs typeface="Arial" panose="020B0604020202020204" pitchFamily="34" charset="0"/>
                      </a:endParaRPr>
                    </a:p>
                  </a:txBody>
                  <a:tcPr anchor="ctr">
                    <a:solidFill>
                      <a:schemeClr val="accent2"/>
                    </a:solidFill>
                  </a:tcPr>
                </a:tc>
              </a:tr>
              <a:tr h="3425980">
                <a:tc>
                  <a:txBody>
                    <a:bodyPr/>
                    <a:lstStyle/>
                    <a:p>
                      <a:pPr lvl="0"/>
                      <a:r>
                        <a:rPr lang="en-US" sz="2200" kern="1200" dirty="0" smtClean="0">
                          <a:solidFill>
                            <a:schemeClr val="dk1"/>
                          </a:solidFill>
                          <a:effectLst/>
                          <a:latin typeface="Arial" panose="020B0604020202020204" pitchFamily="34" charset="0"/>
                          <a:ea typeface="+mn-ea"/>
                          <a:cs typeface="Arial" panose="020B0604020202020204" pitchFamily="34" charset="0"/>
                        </a:rPr>
                        <a:t>You are able to keep operations </a:t>
                      </a:r>
                      <a:r>
                        <a:rPr lang="en-US" sz="2200" kern="1200" baseline="0" dirty="0" smtClean="0">
                          <a:solidFill>
                            <a:schemeClr val="dk1"/>
                          </a:solidFill>
                          <a:effectLst/>
                          <a:latin typeface="Arial" panose="020B0604020202020204" pitchFamily="34" charset="0"/>
                          <a:ea typeface="+mn-ea"/>
                          <a:cs typeface="Arial" panose="020B0604020202020204" pitchFamily="34" charset="0"/>
                        </a:rPr>
                        <a:t>running despite the king tide inundation</a:t>
                      </a:r>
                      <a:r>
                        <a:rPr lang="en-US" sz="2200" kern="1200" dirty="0" smtClean="0">
                          <a:solidFill>
                            <a:schemeClr val="dk1"/>
                          </a:solidFill>
                          <a:effectLst/>
                          <a:latin typeface="Arial" panose="020B0604020202020204" pitchFamily="34" charset="0"/>
                          <a:ea typeface="+mn-ea"/>
                          <a:cs typeface="Arial" panose="020B0604020202020204" pitchFamily="34" charset="0"/>
                        </a:rPr>
                        <a:t>. You receive an additional $100,000 from</a:t>
                      </a:r>
                      <a:r>
                        <a:rPr lang="en-US" sz="2200" kern="1200" baseline="0" dirty="0" smtClean="0">
                          <a:solidFill>
                            <a:schemeClr val="dk1"/>
                          </a:solidFill>
                          <a:effectLst/>
                          <a:latin typeface="Arial" panose="020B0604020202020204" pitchFamily="34" charset="0"/>
                          <a:ea typeface="+mn-ea"/>
                          <a:cs typeface="Arial" panose="020B0604020202020204" pitchFamily="34" charset="0"/>
                        </a:rPr>
                        <a:t> </a:t>
                      </a:r>
                      <a:r>
                        <a:rPr lang="en-US" sz="2200" kern="1200" dirty="0" smtClean="0">
                          <a:solidFill>
                            <a:schemeClr val="dk1"/>
                          </a:solidFill>
                          <a:effectLst/>
                          <a:latin typeface="Arial" panose="020B0604020202020204" pitchFamily="34" charset="0"/>
                          <a:ea typeface="+mn-ea"/>
                          <a:cs typeface="Arial" panose="020B0604020202020204" pitchFamily="34" charset="0"/>
                        </a:rPr>
                        <a:t>FEMA for your hard efforts.</a:t>
                      </a:r>
                      <a:endParaRPr lang="en-US" sz="2200" kern="1200" dirty="0">
                        <a:solidFill>
                          <a:schemeClr val="dk1"/>
                        </a:solidFill>
                        <a:effectLst/>
                        <a:latin typeface="Arial" panose="020B0604020202020204" pitchFamily="34" charset="0"/>
                        <a:ea typeface="+mn-ea"/>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kern="1200" dirty="0" smtClean="0">
                          <a:solidFill>
                            <a:schemeClr val="dk1"/>
                          </a:solidFill>
                          <a:effectLst/>
                          <a:latin typeface="Arial" panose="020B0604020202020204" pitchFamily="34" charset="0"/>
                          <a:ea typeface="+mn-ea"/>
                          <a:cs typeface="Arial" panose="020B0604020202020204" pitchFamily="34" charset="0"/>
                        </a:rPr>
                        <a:t>The WWTP was flooded, which sent untreated sewage into nearby rivers and streams</a:t>
                      </a:r>
                      <a:r>
                        <a:rPr lang="en-US" sz="2200" kern="1200" baseline="0" dirty="0" smtClean="0">
                          <a:solidFill>
                            <a:schemeClr val="dk1"/>
                          </a:solidFill>
                          <a:effectLst/>
                          <a:latin typeface="Arial" panose="020B0604020202020204" pitchFamily="34" charset="0"/>
                          <a:ea typeface="+mn-ea"/>
                          <a:cs typeface="Arial" panose="020B0604020202020204" pitchFamily="34" charset="0"/>
                        </a:rPr>
                        <a:t>. T</a:t>
                      </a:r>
                      <a:r>
                        <a:rPr lang="en-US" sz="2200" kern="1200" dirty="0" smtClean="0">
                          <a:solidFill>
                            <a:schemeClr val="dk1"/>
                          </a:solidFill>
                          <a:effectLst/>
                          <a:latin typeface="Arial" panose="020B0604020202020204" pitchFamily="34" charset="0"/>
                          <a:ea typeface="+mn-ea"/>
                          <a:cs typeface="Arial" panose="020B0604020202020204" pitchFamily="34" charset="0"/>
                        </a:rPr>
                        <a:t>here is an estimated $1 million impact to the local waterways and human health.</a:t>
                      </a:r>
                      <a:r>
                        <a:rPr lang="en-US" sz="2200" kern="1200" baseline="0" dirty="0" smtClean="0">
                          <a:solidFill>
                            <a:schemeClr val="dk1"/>
                          </a:solidFill>
                          <a:effectLst/>
                          <a:latin typeface="Arial" panose="020B0604020202020204" pitchFamily="34" charset="0"/>
                          <a:ea typeface="+mn-ea"/>
                          <a:cs typeface="Arial" panose="020B0604020202020204" pitchFamily="34" charset="0"/>
                        </a:rPr>
                        <a:t> </a:t>
                      </a:r>
                      <a:r>
                        <a:rPr lang="en-US" sz="2200" kern="1200" dirty="0" smtClean="0">
                          <a:solidFill>
                            <a:schemeClr val="dk1"/>
                          </a:solidFill>
                          <a:effectLst/>
                          <a:latin typeface="Arial" panose="020B0604020202020204" pitchFamily="34" charset="0"/>
                          <a:ea typeface="+mn-ea"/>
                          <a:cs typeface="Arial" panose="020B0604020202020204" pitchFamily="34" charset="0"/>
                        </a:rPr>
                        <a:t>You lose $80,000 from your budget to help support</a:t>
                      </a:r>
                      <a:r>
                        <a:rPr lang="en-US" sz="2200" kern="1200" baseline="0" dirty="0" smtClean="0">
                          <a:solidFill>
                            <a:schemeClr val="dk1"/>
                          </a:solidFill>
                          <a:effectLst/>
                          <a:latin typeface="Arial" panose="020B0604020202020204" pitchFamily="34" charset="0"/>
                          <a:ea typeface="+mn-ea"/>
                          <a:cs typeface="Arial" panose="020B0604020202020204" pitchFamily="34" charset="0"/>
                        </a:rPr>
                        <a:t> environmental cleanup efforts.</a:t>
                      </a:r>
                      <a:r>
                        <a:rPr lang="en-US" sz="2200" kern="1200" dirty="0" smtClean="0">
                          <a:solidFill>
                            <a:schemeClr val="dk1"/>
                          </a:solidFill>
                          <a:effectLst/>
                          <a:latin typeface="Arial" panose="020B0604020202020204" pitchFamily="34" charset="0"/>
                          <a:ea typeface="+mn-ea"/>
                          <a:cs typeface="Arial" panose="020B0604020202020204" pitchFamily="34" charset="0"/>
                        </a:rPr>
                        <a:t> </a:t>
                      </a:r>
                    </a:p>
                  </a:txBody>
                  <a:tcPr anchor="ctr">
                    <a:solidFill>
                      <a:schemeClr val="accent2">
                        <a:lumMod val="20000"/>
                        <a:lumOff val="80000"/>
                      </a:schemeClr>
                    </a:solidFill>
                  </a:tcPr>
                </a:tc>
              </a:tr>
            </a:tbl>
          </a:graphicData>
        </a:graphic>
      </p:graphicFrame>
      <p:pic>
        <p:nvPicPr>
          <p:cNvPr id="8" name="Picture 2" descr="Image result for thumbs up thumbs down"/>
          <p:cNvPicPr>
            <a:picLocks noChangeAspect="1" noChangeArrowheads="1"/>
          </p:cNvPicPr>
          <p:nvPr/>
        </p:nvPicPr>
        <p:blipFill rotWithShape="1">
          <a:blip r:embed="rId4" cstate="print">
            <a:biLevel thresh="25000"/>
            <a:extLst>
              <a:ext uri="{28A0092B-C50C-407E-A947-70E740481C1C}">
                <a14:useLocalDpi xmlns:a14="http://schemas.microsoft.com/office/drawing/2010/main" val="0"/>
              </a:ext>
            </a:extLst>
          </a:blip>
          <a:srcRect r="50000"/>
          <a:stretch/>
        </p:blipFill>
        <p:spPr bwMode="auto">
          <a:xfrm>
            <a:off x="3401181" y="1981200"/>
            <a:ext cx="637419" cy="85725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thumbs up thumbs down"/>
          <p:cNvPicPr>
            <a:picLocks noChangeAspect="1" noChangeArrowheads="1"/>
          </p:cNvPicPr>
          <p:nvPr/>
        </p:nvPicPr>
        <p:blipFill rotWithShape="1">
          <a:blip r:embed="rId5" cstate="print">
            <a:biLevel thresh="25000"/>
            <a:extLst>
              <a:ext uri="{28A0092B-C50C-407E-A947-70E740481C1C}">
                <a14:useLocalDpi xmlns:a14="http://schemas.microsoft.com/office/drawing/2010/main" val="0"/>
              </a:ext>
            </a:extLst>
          </a:blip>
          <a:srcRect l="50000"/>
          <a:stretch/>
        </p:blipFill>
        <p:spPr bwMode="auto">
          <a:xfrm>
            <a:off x="7515980" y="1809749"/>
            <a:ext cx="637420" cy="857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798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46314" y="435114"/>
            <a:ext cx="5359481"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King Tide: Roadways</a:t>
            </a:r>
          </a:p>
        </p:txBody>
      </p:sp>
      <p:graphicFrame>
        <p:nvGraphicFramePr>
          <p:cNvPr id="5" name="Table 4"/>
          <p:cNvGraphicFramePr>
            <a:graphicFrameLocks noGrp="1"/>
          </p:cNvGraphicFramePr>
          <p:nvPr>
            <p:extLst>
              <p:ext uri="{D42A27DB-BD31-4B8C-83A1-F6EECF244321}">
                <p14:modId xmlns:p14="http://schemas.microsoft.com/office/powerpoint/2010/main" val="2643438200"/>
              </p:ext>
            </p:extLst>
          </p:nvPr>
        </p:nvGraphicFramePr>
        <p:xfrm>
          <a:off x="533400" y="1905000"/>
          <a:ext cx="8077200" cy="4038600"/>
        </p:xfrm>
        <a:graphic>
          <a:graphicData uri="http://schemas.openxmlformats.org/drawingml/2006/table">
            <a:tbl>
              <a:tblPr firstRow="1" bandRow="1">
                <a:tableStyleId>{F5AB1C69-6EDB-4FF4-983F-18BD219EF322}</a:tableStyleId>
              </a:tblPr>
              <a:tblGrid>
                <a:gridCol w="4038600"/>
                <a:gridCol w="4038600"/>
              </a:tblGrid>
              <a:tr h="1087315">
                <a:tc>
                  <a:txBody>
                    <a:bodyPr/>
                    <a:lstStyle/>
                    <a:p>
                      <a:pPr algn="l"/>
                      <a:r>
                        <a:rPr lang="en-US" sz="2200" dirty="0" smtClean="0">
                          <a:latin typeface="Arial" panose="020B0604020202020204" pitchFamily="34" charset="0"/>
                          <a:cs typeface="Arial" panose="020B0604020202020204" pitchFamily="34" charset="0"/>
                        </a:rPr>
                        <a:t>Did you protect</a:t>
                      </a:r>
                      <a:r>
                        <a:rPr lang="en-US" sz="2200" baseline="0" dirty="0" smtClean="0">
                          <a:latin typeface="Arial" panose="020B0604020202020204" pitchFamily="34" charset="0"/>
                          <a:cs typeface="Arial" panose="020B0604020202020204" pitchFamily="34" charset="0"/>
                        </a:rPr>
                        <a:t> </a:t>
                      </a:r>
                    </a:p>
                    <a:p>
                      <a:pPr algn="l"/>
                      <a:r>
                        <a:rPr lang="en-US" sz="2200" baseline="0" dirty="0" smtClean="0">
                          <a:latin typeface="Arial" panose="020B0604020202020204" pitchFamily="34" charset="0"/>
                          <a:cs typeface="Arial" panose="020B0604020202020204" pitchFamily="34" charset="0"/>
                        </a:rPr>
                        <a:t>the Roadways?</a:t>
                      </a:r>
                      <a:endParaRPr lang="en-US" sz="2200" dirty="0">
                        <a:latin typeface="Arial" panose="020B0604020202020204" pitchFamily="34" charset="0"/>
                        <a:cs typeface="Arial" panose="020B0604020202020204" pitchFamily="34" charset="0"/>
                      </a:endParaRPr>
                    </a:p>
                  </a:txBody>
                  <a:tcPr anchor="ctr"/>
                </a:tc>
                <a:tc>
                  <a:txBody>
                    <a:bodyPr/>
                    <a:lstStyle/>
                    <a:p>
                      <a:pPr algn="l"/>
                      <a:r>
                        <a:rPr lang="en-US" sz="2200" dirty="0" smtClean="0">
                          <a:latin typeface="Arial" panose="020B0604020202020204" pitchFamily="34" charset="0"/>
                          <a:cs typeface="Arial" panose="020B0604020202020204" pitchFamily="34" charset="0"/>
                        </a:rPr>
                        <a:t>Did you not protect </a:t>
                      </a:r>
                    </a:p>
                    <a:p>
                      <a:pPr algn="l"/>
                      <a:r>
                        <a:rPr lang="en-US" sz="2200" baseline="0" dirty="0" smtClean="0">
                          <a:latin typeface="Arial" panose="020B0604020202020204" pitchFamily="34" charset="0"/>
                          <a:cs typeface="Arial" panose="020B0604020202020204" pitchFamily="34" charset="0"/>
                        </a:rPr>
                        <a:t>the Roadways</a:t>
                      </a:r>
                      <a:r>
                        <a:rPr lang="en-US" sz="2200" dirty="0" smtClean="0">
                          <a:latin typeface="Arial" panose="020B0604020202020204" pitchFamily="34" charset="0"/>
                          <a:cs typeface="Arial" panose="020B0604020202020204" pitchFamily="34" charset="0"/>
                        </a:rPr>
                        <a:t>?</a:t>
                      </a:r>
                      <a:endParaRPr lang="en-US" sz="2200" dirty="0">
                        <a:latin typeface="Arial" panose="020B0604020202020204" pitchFamily="34" charset="0"/>
                        <a:cs typeface="Arial" panose="020B0604020202020204" pitchFamily="34" charset="0"/>
                      </a:endParaRPr>
                    </a:p>
                  </a:txBody>
                  <a:tcPr anchor="ctr">
                    <a:solidFill>
                      <a:schemeClr val="accent2"/>
                    </a:solidFill>
                  </a:tcPr>
                </a:tc>
              </a:tr>
              <a:tr h="2951285">
                <a:tc>
                  <a:txBody>
                    <a:bodyPr/>
                    <a:lstStyle/>
                    <a:p>
                      <a:pPr lvl="0"/>
                      <a:r>
                        <a:rPr lang="en-US" sz="2200" kern="1200" dirty="0" smtClean="0">
                          <a:solidFill>
                            <a:schemeClr val="dk1"/>
                          </a:solidFill>
                          <a:effectLst/>
                          <a:latin typeface="Arial" panose="020B0604020202020204" pitchFamily="34" charset="0"/>
                          <a:ea typeface="+mn-ea"/>
                          <a:cs typeface="Arial" panose="020B0604020202020204" pitchFamily="34" charset="0"/>
                        </a:rPr>
                        <a:t>The State Department</a:t>
                      </a:r>
                      <a:r>
                        <a:rPr lang="en-US" sz="2200" kern="1200" baseline="0" dirty="0" smtClean="0">
                          <a:solidFill>
                            <a:schemeClr val="dk1"/>
                          </a:solidFill>
                          <a:effectLst/>
                          <a:latin typeface="Arial" panose="020B0604020202020204" pitchFamily="34" charset="0"/>
                          <a:ea typeface="+mn-ea"/>
                          <a:cs typeface="Arial" panose="020B0604020202020204" pitchFamily="34" charset="0"/>
                        </a:rPr>
                        <a:t> of Transportation </a:t>
                      </a:r>
                      <a:r>
                        <a:rPr lang="en-US" sz="2200" kern="1200" dirty="0" smtClean="0">
                          <a:solidFill>
                            <a:schemeClr val="dk1"/>
                          </a:solidFill>
                          <a:effectLst/>
                          <a:latin typeface="Arial" panose="020B0604020202020204" pitchFamily="34" charset="0"/>
                          <a:ea typeface="+mn-ea"/>
                          <a:cs typeface="Arial" panose="020B0604020202020204" pitchFamily="34" charset="0"/>
                        </a:rPr>
                        <a:t>awards your city $50,000 for proactively protecting the roadways and maintaining connectivity throughout the region.</a:t>
                      </a:r>
                      <a:endParaRPr lang="en-US" sz="2200" kern="1200" dirty="0">
                        <a:solidFill>
                          <a:schemeClr val="dk1"/>
                        </a:solidFill>
                        <a:effectLst/>
                        <a:latin typeface="Arial" panose="020B0604020202020204" pitchFamily="34" charset="0"/>
                        <a:ea typeface="+mn-ea"/>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kern="1200" dirty="0" smtClean="0">
                          <a:solidFill>
                            <a:schemeClr val="dk1"/>
                          </a:solidFill>
                          <a:effectLst/>
                          <a:latin typeface="Arial" panose="020B0604020202020204" pitchFamily="34" charset="0"/>
                          <a:ea typeface="+mn-ea"/>
                          <a:cs typeface="Arial" panose="020B0604020202020204" pitchFamily="34" charset="0"/>
                        </a:rPr>
                        <a:t>The </a:t>
                      </a:r>
                      <a:r>
                        <a:rPr lang="en-US" sz="2200" kern="1200" baseline="0" dirty="0" smtClean="0">
                          <a:solidFill>
                            <a:schemeClr val="dk1"/>
                          </a:solidFill>
                          <a:effectLst/>
                          <a:latin typeface="Arial" panose="020B0604020202020204" pitchFamily="34" charset="0"/>
                          <a:ea typeface="+mn-ea"/>
                          <a:cs typeface="Arial" panose="020B0604020202020204" pitchFamily="34" charset="0"/>
                        </a:rPr>
                        <a:t>roadways in the 24” zone were flooded, making them unusable by residents and emergency service personnel. The City Council removes $10,000 from your budget to pay for the overtime of emergency personnel.</a:t>
                      </a:r>
                      <a:endParaRPr lang="en-US" sz="2200" kern="1200" dirty="0" smtClean="0">
                        <a:solidFill>
                          <a:schemeClr val="dk1"/>
                        </a:solidFill>
                        <a:effectLst/>
                        <a:latin typeface="Arial" panose="020B0604020202020204" pitchFamily="34" charset="0"/>
                        <a:ea typeface="+mn-ea"/>
                        <a:cs typeface="Arial" panose="020B0604020202020204" pitchFamily="34" charset="0"/>
                      </a:endParaRPr>
                    </a:p>
                  </a:txBody>
                  <a:tcPr anchor="ctr">
                    <a:solidFill>
                      <a:schemeClr val="accent2">
                        <a:lumMod val="20000"/>
                        <a:lumOff val="80000"/>
                      </a:schemeClr>
                    </a:solidFill>
                  </a:tcPr>
                </a:tc>
              </a:tr>
            </a:tbl>
          </a:graphicData>
        </a:graphic>
      </p:graphicFrame>
      <p:pic>
        <p:nvPicPr>
          <p:cNvPr id="8" name="Picture 2" descr="Image result for thumbs up thumbs down"/>
          <p:cNvPicPr>
            <a:picLocks noChangeAspect="1" noChangeArrowheads="1"/>
          </p:cNvPicPr>
          <p:nvPr/>
        </p:nvPicPr>
        <p:blipFill rotWithShape="1">
          <a:blip r:embed="rId4" cstate="print">
            <a:biLevel thresh="25000"/>
            <a:extLst>
              <a:ext uri="{28A0092B-C50C-407E-A947-70E740481C1C}">
                <a14:useLocalDpi xmlns:a14="http://schemas.microsoft.com/office/drawing/2010/main" val="0"/>
              </a:ext>
            </a:extLst>
          </a:blip>
          <a:srcRect r="50000"/>
          <a:stretch/>
        </p:blipFill>
        <p:spPr bwMode="auto">
          <a:xfrm>
            <a:off x="3705981" y="2057400"/>
            <a:ext cx="637419" cy="85725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thumbs up thumbs down"/>
          <p:cNvPicPr>
            <a:picLocks noChangeAspect="1" noChangeArrowheads="1"/>
          </p:cNvPicPr>
          <p:nvPr/>
        </p:nvPicPr>
        <p:blipFill rotWithShape="1">
          <a:blip r:embed="rId5" cstate="print">
            <a:biLevel thresh="25000"/>
            <a:extLst>
              <a:ext uri="{28A0092B-C50C-407E-A947-70E740481C1C}">
                <a14:useLocalDpi xmlns:a14="http://schemas.microsoft.com/office/drawing/2010/main" val="0"/>
              </a:ext>
            </a:extLst>
          </a:blip>
          <a:srcRect l="50000"/>
          <a:stretch/>
        </p:blipFill>
        <p:spPr bwMode="auto">
          <a:xfrm>
            <a:off x="7592180" y="1933574"/>
            <a:ext cx="637420" cy="857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28622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46314" y="304800"/>
            <a:ext cx="5657896" cy="1323439"/>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King Tide: </a:t>
            </a:r>
            <a:r>
              <a:rPr lang="en-US" sz="4000" b="1" dirty="0" smtClean="0">
                <a:solidFill>
                  <a:prstClr val="white"/>
                </a:solidFill>
                <a:latin typeface="Arial" panose="020B0604020202020204" pitchFamily="34" charset="0"/>
                <a:cs typeface="Arial" panose="020B0604020202020204" pitchFamily="34" charset="0"/>
              </a:rPr>
              <a:t>Water </a:t>
            </a:r>
          </a:p>
          <a:p>
            <a:r>
              <a:rPr lang="en-US" sz="4000" b="1" dirty="0" smtClean="0">
                <a:solidFill>
                  <a:prstClr val="white"/>
                </a:solidFill>
                <a:latin typeface="Arial" panose="020B0604020202020204" pitchFamily="34" charset="0"/>
                <a:cs typeface="Arial" panose="020B0604020202020204" pitchFamily="34" charset="0"/>
              </a:rPr>
              <a:t>Treatment Plant (WTP)</a:t>
            </a:r>
            <a:endParaRPr lang="en-US" sz="4000" b="1" dirty="0">
              <a:solidFill>
                <a:prstClr val="white"/>
              </a:solidFill>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65142500"/>
              </p:ext>
            </p:extLst>
          </p:nvPr>
        </p:nvGraphicFramePr>
        <p:xfrm>
          <a:off x="446313" y="1926523"/>
          <a:ext cx="8240488" cy="4169477"/>
        </p:xfrm>
        <a:graphic>
          <a:graphicData uri="http://schemas.openxmlformats.org/drawingml/2006/table">
            <a:tbl>
              <a:tblPr firstRow="1" bandRow="1">
                <a:tableStyleId>{F5AB1C69-6EDB-4FF4-983F-18BD219EF322}</a:tableStyleId>
              </a:tblPr>
              <a:tblGrid>
                <a:gridCol w="4120244"/>
                <a:gridCol w="4120244"/>
              </a:tblGrid>
              <a:tr h="930312">
                <a:tc>
                  <a:txBody>
                    <a:bodyPr/>
                    <a:lstStyle/>
                    <a:p>
                      <a:pPr algn="l"/>
                      <a:r>
                        <a:rPr lang="en-US" sz="2400" dirty="0" smtClean="0">
                          <a:latin typeface="Arial" panose="020B0604020202020204" pitchFamily="34" charset="0"/>
                          <a:cs typeface="Arial" panose="020B0604020202020204" pitchFamily="34" charset="0"/>
                        </a:rPr>
                        <a:t>Did you protect</a:t>
                      </a:r>
                      <a:r>
                        <a:rPr lang="en-US" sz="2400" baseline="0" dirty="0" smtClean="0">
                          <a:latin typeface="Arial" panose="020B0604020202020204" pitchFamily="34" charset="0"/>
                          <a:cs typeface="Arial" panose="020B0604020202020204" pitchFamily="34" charset="0"/>
                        </a:rPr>
                        <a:t> the</a:t>
                      </a:r>
                    </a:p>
                    <a:p>
                      <a:pPr algn="l"/>
                      <a:r>
                        <a:rPr lang="en-US" sz="2400" baseline="0" dirty="0" smtClean="0">
                          <a:latin typeface="Arial" panose="020B0604020202020204" pitchFamily="34" charset="0"/>
                          <a:cs typeface="Arial" panose="020B0604020202020204" pitchFamily="34" charset="0"/>
                        </a:rPr>
                        <a:t>WTP?</a:t>
                      </a:r>
                      <a:endParaRPr lang="en-US" sz="2400" dirty="0">
                        <a:latin typeface="Arial" panose="020B0604020202020204" pitchFamily="34" charset="0"/>
                        <a:cs typeface="Arial" panose="020B0604020202020204" pitchFamily="34" charset="0"/>
                      </a:endParaRPr>
                    </a:p>
                  </a:txBody>
                  <a:tcPr anchor="ctr"/>
                </a:tc>
                <a:tc>
                  <a:txBody>
                    <a:bodyPr/>
                    <a:lstStyle/>
                    <a:p>
                      <a:pPr algn="l"/>
                      <a:r>
                        <a:rPr lang="en-US" sz="2400" dirty="0" smtClean="0">
                          <a:latin typeface="Arial" panose="020B0604020202020204" pitchFamily="34" charset="0"/>
                          <a:cs typeface="Arial" panose="020B0604020202020204" pitchFamily="34" charset="0"/>
                        </a:rPr>
                        <a:t>Did you not protect </a:t>
                      </a:r>
                    </a:p>
                    <a:p>
                      <a:pPr algn="l"/>
                      <a:r>
                        <a:rPr lang="en-US" sz="2400" dirty="0" smtClean="0">
                          <a:latin typeface="Arial" panose="020B0604020202020204" pitchFamily="34" charset="0"/>
                          <a:cs typeface="Arial" panose="020B0604020202020204" pitchFamily="34" charset="0"/>
                        </a:rPr>
                        <a:t>The WTP?</a:t>
                      </a:r>
                      <a:endParaRPr lang="en-US" sz="2400" dirty="0">
                        <a:latin typeface="Arial" panose="020B0604020202020204" pitchFamily="34" charset="0"/>
                        <a:cs typeface="Arial" panose="020B0604020202020204" pitchFamily="34" charset="0"/>
                      </a:endParaRPr>
                    </a:p>
                  </a:txBody>
                  <a:tcPr anchor="ctr">
                    <a:solidFill>
                      <a:schemeClr val="accent2"/>
                    </a:solidFill>
                  </a:tcPr>
                </a:tc>
              </a:tr>
              <a:tr h="3239165">
                <a:tc>
                  <a:txBody>
                    <a:bodyPr/>
                    <a:lstStyle/>
                    <a:p>
                      <a:pPr lvl="0"/>
                      <a:r>
                        <a:rPr lang="en-US" sz="2200" kern="1200" dirty="0" smtClean="0">
                          <a:solidFill>
                            <a:schemeClr val="tx1"/>
                          </a:solidFill>
                          <a:effectLst/>
                          <a:latin typeface="Arial" panose="020B0604020202020204" pitchFamily="34" charset="0"/>
                          <a:cs typeface="Arial" panose="020B0604020202020204" pitchFamily="34" charset="0"/>
                        </a:rPr>
                        <a:t>The</a:t>
                      </a:r>
                      <a:r>
                        <a:rPr lang="en-US" sz="2200" kern="1200" baseline="0" dirty="0" smtClean="0">
                          <a:solidFill>
                            <a:schemeClr val="tx1"/>
                          </a:solidFill>
                          <a:effectLst/>
                          <a:latin typeface="Arial" panose="020B0604020202020204" pitchFamily="34" charset="0"/>
                          <a:cs typeface="Arial" panose="020B0604020202020204" pitchFamily="34" charset="0"/>
                        </a:rPr>
                        <a:t> state health agency </a:t>
                      </a:r>
                      <a:r>
                        <a:rPr lang="en-US" sz="2200" kern="1200" dirty="0" smtClean="0">
                          <a:solidFill>
                            <a:schemeClr val="tx1"/>
                          </a:solidFill>
                          <a:effectLst/>
                          <a:latin typeface="Arial" panose="020B0604020202020204" pitchFamily="34" charset="0"/>
                          <a:cs typeface="Arial" panose="020B0604020202020204" pitchFamily="34" charset="0"/>
                        </a:rPr>
                        <a:t>gives you an</a:t>
                      </a:r>
                      <a:r>
                        <a:rPr lang="en-US" sz="2200" kern="1200" baseline="0" dirty="0" smtClean="0">
                          <a:solidFill>
                            <a:schemeClr val="tx1"/>
                          </a:solidFill>
                          <a:effectLst/>
                          <a:latin typeface="Arial" panose="020B0604020202020204" pitchFamily="34" charset="0"/>
                          <a:cs typeface="Arial" panose="020B0604020202020204" pitchFamily="34" charset="0"/>
                        </a:rPr>
                        <a:t> additional</a:t>
                      </a:r>
                      <a:r>
                        <a:rPr lang="en-US" sz="2200" kern="1200" dirty="0" smtClean="0">
                          <a:solidFill>
                            <a:schemeClr val="tx1"/>
                          </a:solidFill>
                          <a:effectLst/>
                          <a:latin typeface="Arial" panose="020B0604020202020204" pitchFamily="34" charset="0"/>
                          <a:cs typeface="Arial" panose="020B0604020202020204" pitchFamily="34" charset="0"/>
                        </a:rPr>
                        <a:t> $10,000</a:t>
                      </a:r>
                      <a:r>
                        <a:rPr lang="en-US" sz="2200" kern="1200" baseline="0" dirty="0" smtClean="0">
                          <a:solidFill>
                            <a:schemeClr val="tx1"/>
                          </a:solidFill>
                          <a:effectLst/>
                          <a:latin typeface="Arial" panose="020B0604020202020204" pitchFamily="34" charset="0"/>
                          <a:cs typeface="Arial" panose="020B0604020202020204" pitchFamily="34" charset="0"/>
                        </a:rPr>
                        <a:t> for protecting the WTP and being able to provide clean water throughout the flooding event</a:t>
                      </a:r>
                      <a:r>
                        <a:rPr lang="en-US" sz="2200" kern="1200" dirty="0" smtClean="0">
                          <a:solidFill>
                            <a:schemeClr val="tx1"/>
                          </a:solidFill>
                          <a:effectLst/>
                          <a:latin typeface="Arial" panose="020B0604020202020204" pitchFamily="34" charset="0"/>
                          <a:cs typeface="Arial" panose="020B0604020202020204" pitchFamily="34" charset="0"/>
                        </a:rPr>
                        <a:t>.  </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kern="1200" dirty="0" smtClean="0">
                          <a:solidFill>
                            <a:schemeClr val="tx1"/>
                          </a:solidFill>
                          <a:effectLst/>
                          <a:latin typeface="Arial" panose="020B0604020202020204" pitchFamily="34" charset="0"/>
                          <a:cs typeface="Arial" panose="020B0604020202020204" pitchFamily="34" charset="0"/>
                        </a:rPr>
                        <a:t>Due to the flooding, the water distribution system loses pressure. City Council requires you to </a:t>
                      </a:r>
                      <a:r>
                        <a:rPr lang="en-US" sz="2200" kern="1200" baseline="0" dirty="0" smtClean="0">
                          <a:solidFill>
                            <a:schemeClr val="tx1"/>
                          </a:solidFill>
                          <a:effectLst/>
                          <a:latin typeface="Arial" panose="020B0604020202020204" pitchFamily="34" charset="0"/>
                          <a:cs typeface="Arial" panose="020B0604020202020204" pitchFamily="34" charset="0"/>
                        </a:rPr>
                        <a:t>flush</a:t>
                      </a:r>
                      <a:r>
                        <a:rPr lang="en-US" sz="2200" kern="1200" baseline="0" dirty="0" smtClean="0">
                          <a:solidFill>
                            <a:schemeClr val="accent2"/>
                          </a:solidFill>
                          <a:effectLst/>
                          <a:latin typeface="Arial" panose="020B0604020202020204" pitchFamily="34" charset="0"/>
                          <a:cs typeface="Arial" panose="020B0604020202020204" pitchFamily="34" charset="0"/>
                        </a:rPr>
                        <a:t> </a:t>
                      </a:r>
                      <a:r>
                        <a:rPr lang="en-US" sz="2200" kern="1200" baseline="0" dirty="0" smtClean="0">
                          <a:solidFill>
                            <a:schemeClr val="tx1"/>
                          </a:solidFill>
                          <a:effectLst/>
                          <a:latin typeface="Arial" panose="020B0604020202020204" pitchFamily="34" charset="0"/>
                          <a:cs typeface="Arial" panose="020B0604020202020204" pitchFamily="34" charset="0"/>
                        </a:rPr>
                        <a:t>the entire distribution system to remove potential contaminants</a:t>
                      </a:r>
                      <a:r>
                        <a:rPr lang="en-US" sz="2200" kern="1200" dirty="0" smtClean="0">
                          <a:solidFill>
                            <a:schemeClr val="tx1"/>
                          </a:solidFill>
                          <a:effectLst/>
                          <a:latin typeface="Arial" panose="020B0604020202020204" pitchFamily="34" charset="0"/>
                          <a:cs typeface="Arial" panose="020B0604020202020204" pitchFamily="34" charset="0"/>
                        </a:rPr>
                        <a:t>.</a:t>
                      </a:r>
                      <a:r>
                        <a:rPr lang="en-US" sz="2200" kern="1200" baseline="0" dirty="0" smtClean="0">
                          <a:solidFill>
                            <a:schemeClr val="dk1"/>
                          </a:solidFill>
                          <a:effectLst/>
                          <a:latin typeface="Arial" panose="020B0604020202020204" pitchFamily="34" charset="0"/>
                          <a:ea typeface="+mn-ea"/>
                          <a:cs typeface="Arial" panose="020B0604020202020204" pitchFamily="34" charset="0"/>
                        </a:rPr>
                        <a:t> </a:t>
                      </a:r>
                      <a:r>
                        <a:rPr lang="en-US" sz="2200" kern="1200" dirty="0" smtClean="0">
                          <a:solidFill>
                            <a:schemeClr val="dk1"/>
                          </a:solidFill>
                          <a:effectLst/>
                          <a:latin typeface="Arial" panose="020B0604020202020204" pitchFamily="34" charset="0"/>
                          <a:ea typeface="+mn-ea"/>
                          <a:cs typeface="Arial" panose="020B0604020202020204" pitchFamily="34" charset="0"/>
                        </a:rPr>
                        <a:t>This will cost you </a:t>
                      </a:r>
                      <a:r>
                        <a:rPr lang="en-US" sz="2200" kern="1200" baseline="0" dirty="0" smtClean="0">
                          <a:solidFill>
                            <a:schemeClr val="dk1"/>
                          </a:solidFill>
                          <a:effectLst/>
                          <a:latin typeface="Arial" panose="020B0604020202020204" pitchFamily="34" charset="0"/>
                          <a:ea typeface="+mn-ea"/>
                          <a:cs typeface="Arial" panose="020B0604020202020204" pitchFamily="34" charset="0"/>
                        </a:rPr>
                        <a:t>$20,000 in labor and bottled water provision to the community.</a:t>
                      </a:r>
                      <a:r>
                        <a:rPr lang="en-US" sz="2200" kern="1200" dirty="0" smtClean="0">
                          <a:solidFill>
                            <a:schemeClr val="dk1"/>
                          </a:solidFill>
                          <a:effectLst/>
                          <a:latin typeface="Arial" panose="020B0604020202020204" pitchFamily="34" charset="0"/>
                          <a:ea typeface="+mn-ea"/>
                          <a:cs typeface="Arial" panose="020B0604020202020204" pitchFamily="34" charset="0"/>
                        </a:rPr>
                        <a:t> </a:t>
                      </a:r>
                    </a:p>
                  </a:txBody>
                  <a:tcPr anchor="ctr">
                    <a:solidFill>
                      <a:schemeClr val="accent2">
                        <a:lumMod val="20000"/>
                        <a:lumOff val="80000"/>
                      </a:schemeClr>
                    </a:solidFill>
                  </a:tcPr>
                </a:tc>
              </a:tr>
            </a:tbl>
          </a:graphicData>
        </a:graphic>
      </p:graphicFrame>
      <p:pic>
        <p:nvPicPr>
          <p:cNvPr id="8" name="Picture 2" descr="Image result for thumbs up thumbs down"/>
          <p:cNvPicPr>
            <a:picLocks noChangeAspect="1" noChangeArrowheads="1"/>
          </p:cNvPicPr>
          <p:nvPr/>
        </p:nvPicPr>
        <p:blipFill rotWithShape="1">
          <a:blip r:embed="rId4" cstate="print">
            <a:biLevel thresh="25000"/>
            <a:extLst>
              <a:ext uri="{28A0092B-C50C-407E-A947-70E740481C1C}">
                <a14:useLocalDpi xmlns:a14="http://schemas.microsoft.com/office/drawing/2010/main" val="0"/>
              </a:ext>
            </a:extLst>
          </a:blip>
          <a:srcRect r="50000"/>
          <a:stretch/>
        </p:blipFill>
        <p:spPr bwMode="auto">
          <a:xfrm>
            <a:off x="3581400" y="2038349"/>
            <a:ext cx="637419" cy="85725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thumbs up thumbs down"/>
          <p:cNvPicPr>
            <a:picLocks noChangeAspect="1" noChangeArrowheads="1"/>
          </p:cNvPicPr>
          <p:nvPr/>
        </p:nvPicPr>
        <p:blipFill rotWithShape="1">
          <a:blip r:embed="rId5" cstate="print">
            <a:biLevel thresh="25000"/>
            <a:extLst>
              <a:ext uri="{28A0092B-C50C-407E-A947-70E740481C1C}">
                <a14:useLocalDpi xmlns:a14="http://schemas.microsoft.com/office/drawing/2010/main" val="0"/>
              </a:ext>
            </a:extLst>
          </a:blip>
          <a:srcRect l="50000"/>
          <a:stretch/>
        </p:blipFill>
        <p:spPr bwMode="auto">
          <a:xfrm>
            <a:off x="7848600" y="1775841"/>
            <a:ext cx="637420" cy="857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766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6200" y="1066800"/>
            <a:ext cx="4140429" cy="523220"/>
          </a:xfrm>
          <a:prstGeom prst="rect">
            <a:avLst/>
          </a:prstGeom>
          <a:noFill/>
        </p:spPr>
        <p:txBody>
          <a:bodyPr wrap="none" rtlCol="0">
            <a:spAutoFit/>
          </a:bodyPr>
          <a:lstStyle/>
          <a:p>
            <a:r>
              <a:rPr lang="en-US" sz="2800" i="1" dirty="0">
                <a:solidFill>
                  <a:prstClr val="white"/>
                </a:solidFill>
                <a:latin typeface="Arial" panose="020B0604020202020204" pitchFamily="34" charset="0"/>
                <a:cs typeface="Arial" panose="020B0604020202020204" pitchFamily="34" charset="0"/>
              </a:rPr>
              <a:t>King Tide: WWTP (cont.)</a:t>
            </a:r>
          </a:p>
        </p:txBody>
      </p:sp>
      <p:graphicFrame>
        <p:nvGraphicFramePr>
          <p:cNvPr id="6" name="Table 5"/>
          <p:cNvGraphicFramePr>
            <a:graphicFrameLocks noGrp="1"/>
          </p:cNvGraphicFramePr>
          <p:nvPr>
            <p:extLst>
              <p:ext uri="{D42A27DB-BD31-4B8C-83A1-F6EECF244321}">
                <p14:modId xmlns:p14="http://schemas.microsoft.com/office/powerpoint/2010/main" val="1205996890"/>
              </p:ext>
            </p:extLst>
          </p:nvPr>
        </p:nvGraphicFramePr>
        <p:xfrm>
          <a:off x="59826" y="1676400"/>
          <a:ext cx="9084174" cy="4648199"/>
        </p:xfrm>
        <a:graphic>
          <a:graphicData uri="http://schemas.openxmlformats.org/drawingml/2006/table">
            <a:tbl>
              <a:tblPr firstRow="1" bandRow="1">
                <a:tableStyleId>{5C22544A-7EE6-4342-B048-85BDC9FD1C3A}</a:tableStyleId>
              </a:tblPr>
              <a:tblGrid>
                <a:gridCol w="1618837"/>
                <a:gridCol w="7465337"/>
              </a:tblGrid>
              <a:tr h="700789">
                <a:tc>
                  <a:txBody>
                    <a:bodyPr/>
                    <a:lstStyle/>
                    <a:p>
                      <a:r>
                        <a:rPr lang="en-US" dirty="0" smtClean="0">
                          <a:latin typeface="Arial" panose="020B0604020202020204" pitchFamily="34" charset="0"/>
                          <a:cs typeface="Arial" panose="020B0604020202020204" pitchFamily="34" charset="0"/>
                        </a:rPr>
                        <a:t>Impact Category</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Example</a:t>
                      </a:r>
                      <a:r>
                        <a:rPr lang="en-US" baseline="0" dirty="0" smtClean="0">
                          <a:latin typeface="Arial" panose="020B0604020202020204" pitchFamily="34" charset="0"/>
                          <a:cs typeface="Arial" panose="020B0604020202020204" pitchFamily="34" charset="0"/>
                        </a:rPr>
                        <a:t> I</a:t>
                      </a:r>
                      <a:r>
                        <a:rPr lang="en-US" dirty="0" smtClean="0">
                          <a:latin typeface="Arial" panose="020B0604020202020204" pitchFamily="34" charset="0"/>
                          <a:cs typeface="Arial" panose="020B0604020202020204" pitchFamily="34" charset="0"/>
                        </a:rPr>
                        <a:t>mpacts of King</a:t>
                      </a:r>
                      <a:r>
                        <a:rPr lang="en-US" baseline="0" dirty="0" smtClean="0">
                          <a:latin typeface="Arial" panose="020B0604020202020204" pitchFamily="34" charset="0"/>
                          <a:cs typeface="Arial" panose="020B0604020202020204" pitchFamily="34" charset="0"/>
                        </a:rPr>
                        <a:t> Tide on WWTP and Cascading Impacts on City</a:t>
                      </a:r>
                      <a:endParaRPr lang="en-US" dirty="0">
                        <a:latin typeface="Arial" panose="020B0604020202020204" pitchFamily="34" charset="0"/>
                        <a:cs typeface="Arial" panose="020B0604020202020204" pitchFamily="34" charset="0"/>
                      </a:endParaRPr>
                    </a:p>
                  </a:txBody>
                  <a:tcPr/>
                </a:tc>
              </a:tr>
              <a:tr h="734160">
                <a:tc>
                  <a:txBody>
                    <a:bodyPr/>
                    <a:lstStyle/>
                    <a:p>
                      <a:r>
                        <a:rPr lang="en-US" sz="1600" b="1" dirty="0" smtClean="0">
                          <a:latin typeface="Arial" panose="020B0604020202020204" pitchFamily="34" charset="0"/>
                          <a:cs typeface="Arial" panose="020B0604020202020204" pitchFamily="34" charset="0"/>
                        </a:rPr>
                        <a:t>Infrastructure</a:t>
                      </a:r>
                      <a:endParaRPr lang="en-US" sz="1600" b="1" dirty="0">
                        <a:latin typeface="Arial" panose="020B0604020202020204" pitchFamily="34" charset="0"/>
                        <a:cs typeface="Arial" panose="020B0604020202020204" pitchFamily="34" charset="0"/>
                      </a:endParaRPr>
                    </a:p>
                  </a:txBody>
                  <a:tcPr anchor="ctr"/>
                </a:tc>
                <a:tc>
                  <a:txBody>
                    <a:bodyPr/>
                    <a:lstStyle/>
                    <a:p>
                      <a:pPr marL="283464" marR="0" indent="-28346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kern="1200" dirty="0" smtClean="0">
                          <a:solidFill>
                            <a:schemeClr val="dk1"/>
                          </a:solidFill>
                          <a:latin typeface="Arial" panose="020B0604020202020204" pitchFamily="34" charset="0"/>
                          <a:ea typeface="+mn-ea"/>
                          <a:cs typeface="Arial" panose="020B0604020202020204" pitchFamily="34" charset="0"/>
                        </a:rPr>
                        <a:t>Reduction</a:t>
                      </a:r>
                      <a:r>
                        <a:rPr lang="en-US" sz="1900" kern="1200" baseline="0" dirty="0" smtClean="0">
                          <a:solidFill>
                            <a:schemeClr val="dk1"/>
                          </a:solidFill>
                          <a:latin typeface="Arial" panose="020B0604020202020204" pitchFamily="34" charset="0"/>
                          <a:ea typeface="+mn-ea"/>
                          <a:cs typeface="Arial" panose="020B0604020202020204" pitchFamily="34" charset="0"/>
                        </a:rPr>
                        <a:t> in lifespan of components frequently exposed to saltwater.</a:t>
                      </a:r>
                      <a:endParaRPr lang="en-US" sz="1900" kern="1200" dirty="0" smtClean="0">
                        <a:solidFill>
                          <a:schemeClr val="dk1"/>
                        </a:solidFill>
                        <a:latin typeface="Arial" panose="020B0604020202020204" pitchFamily="34" charset="0"/>
                        <a:ea typeface="+mn-ea"/>
                        <a:cs typeface="Arial" panose="020B0604020202020204" pitchFamily="34" charset="0"/>
                      </a:endParaRPr>
                    </a:p>
                  </a:txBody>
                  <a:tcPr anchor="ctr"/>
                </a:tc>
              </a:tr>
              <a:tr h="1110882">
                <a:tc>
                  <a:txBody>
                    <a:bodyPr/>
                    <a:lstStyle/>
                    <a:p>
                      <a:r>
                        <a:rPr lang="en-US" sz="1600" b="1" dirty="0" smtClean="0">
                          <a:latin typeface="Arial" panose="020B0604020202020204" pitchFamily="34" charset="0"/>
                          <a:cs typeface="Arial" panose="020B0604020202020204" pitchFamily="34" charset="0"/>
                        </a:rPr>
                        <a:t>Social Systems &amp;</a:t>
                      </a:r>
                      <a:r>
                        <a:rPr lang="en-US" sz="1600" b="1" baseline="0" dirty="0" smtClean="0">
                          <a:latin typeface="Arial" panose="020B0604020202020204" pitchFamily="34" charset="0"/>
                          <a:cs typeface="Arial" panose="020B0604020202020204" pitchFamily="34" charset="0"/>
                        </a:rPr>
                        <a:t> Public Health</a:t>
                      </a:r>
                      <a:endParaRPr lang="en-US" sz="1600" b="1" dirty="0">
                        <a:latin typeface="Arial" panose="020B0604020202020204" pitchFamily="34" charset="0"/>
                        <a:cs typeface="Arial" panose="020B0604020202020204" pitchFamily="34" charset="0"/>
                      </a:endParaRPr>
                    </a:p>
                  </a:txBody>
                  <a:tcPr anchor="ctr"/>
                </a:tc>
                <a:tc>
                  <a:txBody>
                    <a:bodyPr/>
                    <a:lstStyle/>
                    <a:p>
                      <a:pPr marL="283464" marR="0" indent="-28346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dirty="0" smtClean="0">
                          <a:latin typeface="Arial" panose="020B0604020202020204" pitchFamily="34" charset="0"/>
                          <a:cs typeface="Arial" panose="020B0604020202020204" pitchFamily="34" charset="0"/>
                        </a:rPr>
                        <a:t>Impacts of WWTP</a:t>
                      </a:r>
                      <a:r>
                        <a:rPr lang="en-US" sz="1900" baseline="0" dirty="0" smtClean="0">
                          <a:latin typeface="Arial" panose="020B0604020202020204" pitchFamily="34" charset="0"/>
                          <a:cs typeface="Arial" panose="020B0604020202020204" pitchFamily="34" charset="0"/>
                        </a:rPr>
                        <a:t> failure </a:t>
                      </a:r>
                      <a:r>
                        <a:rPr lang="en-US" sz="1900" dirty="0" smtClean="0">
                          <a:latin typeface="Arial" panose="020B0604020202020204" pitchFamily="34" charset="0"/>
                          <a:cs typeface="Arial" panose="020B0604020202020204" pitchFamily="34" charset="0"/>
                        </a:rPr>
                        <a:t>to the city population,</a:t>
                      </a:r>
                      <a:r>
                        <a:rPr lang="en-US" sz="1900" baseline="0" dirty="0" smtClean="0">
                          <a:latin typeface="Arial" panose="020B0604020202020204" pitchFamily="34" charset="0"/>
                          <a:cs typeface="Arial" panose="020B0604020202020204" pitchFamily="34" charset="0"/>
                        </a:rPr>
                        <a:t> particularly those located near waterways where raw sewage may enter resulting in major health concerns.</a:t>
                      </a:r>
                      <a:endParaRPr lang="en-US" sz="1900" dirty="0" smtClean="0">
                        <a:latin typeface="Arial" panose="020B0604020202020204" pitchFamily="34" charset="0"/>
                        <a:cs typeface="Arial" panose="020B0604020202020204" pitchFamily="34" charset="0"/>
                      </a:endParaRPr>
                    </a:p>
                  </a:txBody>
                  <a:tcPr anchor="ctr"/>
                </a:tc>
              </a:tr>
              <a:tr h="734160">
                <a:tc>
                  <a:txBody>
                    <a:bodyPr/>
                    <a:lstStyle/>
                    <a:p>
                      <a:r>
                        <a:rPr lang="en-US" sz="1600" b="1" dirty="0" smtClean="0">
                          <a:latin typeface="Arial" panose="020B0604020202020204" pitchFamily="34" charset="0"/>
                          <a:cs typeface="Arial" panose="020B0604020202020204" pitchFamily="34" charset="0"/>
                        </a:rPr>
                        <a:t>Economic</a:t>
                      </a:r>
                      <a:endParaRPr lang="en-US" sz="1600" b="1" dirty="0">
                        <a:latin typeface="Arial" panose="020B0604020202020204" pitchFamily="34" charset="0"/>
                        <a:cs typeface="Arial" panose="020B0604020202020204" pitchFamily="34" charset="0"/>
                      </a:endParaRP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baseline="0" dirty="0" smtClean="0">
                          <a:latin typeface="Arial" panose="020B0604020202020204" pitchFamily="34" charset="0"/>
                          <a:cs typeface="Arial" panose="020B0604020202020204" pitchFamily="34" charset="0"/>
                        </a:rPr>
                        <a:t>Cost to repair or modify the system to prevent overflows during future king tide events.</a:t>
                      </a:r>
                    </a:p>
                  </a:txBody>
                  <a:tcPr anchor="ctr"/>
                </a:tc>
              </a:tr>
              <a:tr h="1368208">
                <a:tc>
                  <a:txBody>
                    <a:bodyPr/>
                    <a:lstStyle/>
                    <a:p>
                      <a:r>
                        <a:rPr lang="en-US" sz="1600" b="1" dirty="0" smtClean="0">
                          <a:latin typeface="Arial" panose="020B0604020202020204" pitchFamily="34" charset="0"/>
                          <a:cs typeface="Arial" panose="020B0604020202020204" pitchFamily="34" charset="0"/>
                        </a:rPr>
                        <a:t>Environmental</a:t>
                      </a:r>
                      <a:endParaRPr lang="en-US" sz="1600" b="1" dirty="0">
                        <a:latin typeface="Arial" panose="020B0604020202020204" pitchFamily="34" charset="0"/>
                        <a:cs typeface="Arial" panose="020B0604020202020204" pitchFamily="34" charset="0"/>
                      </a:endParaRP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dirty="0" smtClean="0">
                          <a:latin typeface="Arial" panose="020B0604020202020204" pitchFamily="34" charset="0"/>
                          <a:cs typeface="Arial" panose="020B0604020202020204" pitchFamily="34" charset="0"/>
                        </a:rPr>
                        <a:t>In the event</a:t>
                      </a:r>
                      <a:r>
                        <a:rPr lang="en-US" sz="1900" baseline="0" dirty="0" smtClean="0">
                          <a:latin typeface="Arial" panose="020B0604020202020204" pitchFamily="34" charset="0"/>
                          <a:cs typeface="Arial" panose="020B0604020202020204" pitchFamily="34" charset="0"/>
                        </a:rPr>
                        <a:t> of failure, raw sewage may enter local waterways leading to increased unhealthy nutrient levels. High nutrient content can impact local ecosystems, organisms, and water quality. </a:t>
                      </a:r>
                      <a:endParaRPr lang="en-US" sz="1900" dirty="0">
                        <a:latin typeface="Arial" panose="020B0604020202020204" pitchFamily="34" charset="0"/>
                        <a:cs typeface="Arial" panose="020B0604020202020204" pitchFamily="34" charset="0"/>
                      </a:endParaRPr>
                    </a:p>
                  </a:txBody>
                  <a:tcPr anchor="ctr"/>
                </a:tc>
              </a:tr>
            </a:tbl>
          </a:graphicData>
        </a:graphic>
      </p:graphicFrame>
    </p:spTree>
    <p:extLst>
      <p:ext uri="{BB962C8B-B14F-4D97-AF65-F5344CB8AC3E}">
        <p14:creationId xmlns:p14="http://schemas.microsoft.com/office/powerpoint/2010/main" val="2462332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399" y="2951754"/>
            <a:ext cx="4216219" cy="461665"/>
          </a:xfrm>
          <a:prstGeom prst="rect">
            <a:avLst/>
          </a:prstGeom>
          <a:noFill/>
        </p:spPr>
        <p:txBody>
          <a:bodyPr wrap="none" rtlCol="0">
            <a:spAutoFit/>
          </a:bodyPr>
          <a:lstStyle/>
          <a:p>
            <a:r>
              <a:rPr lang="en-US" sz="2400" b="1" i="1" dirty="0" smtClean="0">
                <a:solidFill>
                  <a:schemeClr val="bg1">
                    <a:lumMod val="50000"/>
                  </a:schemeClr>
                </a:solidFill>
                <a:latin typeface="Arial" panose="020B0604020202020204" pitchFamily="34" charset="0"/>
                <a:cs typeface="Arial" panose="020B0604020202020204" pitchFamily="34" charset="0"/>
              </a:rPr>
              <a:t>Blank for printing purposes</a:t>
            </a:r>
            <a:endParaRPr lang="en-US" sz="2400" b="1" i="1"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119168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6200" y="1066800"/>
            <a:ext cx="5283369" cy="523220"/>
          </a:xfrm>
          <a:prstGeom prst="rect">
            <a:avLst/>
          </a:prstGeom>
          <a:noFill/>
        </p:spPr>
        <p:txBody>
          <a:bodyPr wrap="none" rtlCol="0">
            <a:spAutoFit/>
          </a:bodyPr>
          <a:lstStyle/>
          <a:p>
            <a:r>
              <a:rPr lang="en-US" sz="2800" i="1" dirty="0">
                <a:solidFill>
                  <a:prstClr val="white"/>
                </a:solidFill>
                <a:latin typeface="Arial" panose="020B0604020202020204" pitchFamily="34" charset="0"/>
                <a:cs typeface="Arial" panose="020B0604020202020204" pitchFamily="34" charset="0"/>
              </a:rPr>
              <a:t>King Tide Flooding: </a:t>
            </a:r>
            <a:r>
              <a:rPr lang="en-US" sz="2800" i="1" dirty="0" smtClean="0">
                <a:solidFill>
                  <a:prstClr val="white"/>
                </a:solidFill>
                <a:latin typeface="Arial" panose="020B0604020202020204" pitchFamily="34" charset="0"/>
                <a:cs typeface="Arial" panose="020B0604020202020204" pitchFamily="34" charset="0"/>
              </a:rPr>
              <a:t>WTP (cont</a:t>
            </a:r>
            <a:r>
              <a:rPr lang="en-US" sz="2800" i="1" dirty="0">
                <a:solidFill>
                  <a:prstClr val="white"/>
                </a:solidFill>
                <a:latin typeface="Arial" panose="020B0604020202020204" pitchFamily="34" charset="0"/>
                <a:cs typeface="Arial" panose="020B0604020202020204" pitchFamily="34" charset="0"/>
              </a:rPr>
              <a:t>.)</a:t>
            </a:r>
          </a:p>
        </p:txBody>
      </p:sp>
      <p:graphicFrame>
        <p:nvGraphicFramePr>
          <p:cNvPr id="6" name="Table 5"/>
          <p:cNvGraphicFramePr>
            <a:graphicFrameLocks noGrp="1"/>
          </p:cNvGraphicFramePr>
          <p:nvPr>
            <p:extLst>
              <p:ext uri="{D42A27DB-BD31-4B8C-83A1-F6EECF244321}">
                <p14:modId xmlns:p14="http://schemas.microsoft.com/office/powerpoint/2010/main" val="1968238135"/>
              </p:ext>
            </p:extLst>
          </p:nvPr>
        </p:nvGraphicFramePr>
        <p:xfrm>
          <a:off x="59826" y="1676400"/>
          <a:ext cx="9071474" cy="4648199"/>
        </p:xfrm>
        <a:graphic>
          <a:graphicData uri="http://schemas.openxmlformats.org/drawingml/2006/table">
            <a:tbl>
              <a:tblPr firstRow="1" bandRow="1">
                <a:tableStyleId>{5C22544A-7EE6-4342-B048-85BDC9FD1C3A}</a:tableStyleId>
              </a:tblPr>
              <a:tblGrid>
                <a:gridCol w="1845174"/>
                <a:gridCol w="7226300"/>
              </a:tblGrid>
              <a:tr h="739486">
                <a:tc>
                  <a:txBody>
                    <a:bodyPr/>
                    <a:lstStyle/>
                    <a:p>
                      <a:r>
                        <a:rPr lang="en-US" dirty="0" smtClean="0">
                          <a:latin typeface="Arial" panose="020B0604020202020204" pitchFamily="34" charset="0"/>
                          <a:cs typeface="Arial" panose="020B0604020202020204" pitchFamily="34" charset="0"/>
                        </a:rPr>
                        <a:t>Impact Category</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Example </a:t>
                      </a:r>
                      <a:r>
                        <a:rPr lang="en-US" sz="1800" dirty="0" smtClean="0">
                          <a:latin typeface="Arial" panose="020B0604020202020204" pitchFamily="34" charset="0"/>
                          <a:cs typeface="Arial" panose="020B0604020202020204" pitchFamily="34" charset="0"/>
                        </a:rPr>
                        <a:t>Impacts of King</a:t>
                      </a:r>
                      <a:r>
                        <a:rPr lang="en-US" sz="1800" baseline="0" dirty="0" smtClean="0">
                          <a:latin typeface="Arial" panose="020B0604020202020204" pitchFamily="34" charset="0"/>
                          <a:cs typeface="Arial" panose="020B0604020202020204" pitchFamily="34" charset="0"/>
                        </a:rPr>
                        <a:t> Tide on WTP and Cascading Impacts on City</a:t>
                      </a:r>
                      <a:endParaRPr lang="en-US" sz="1800" dirty="0">
                        <a:latin typeface="Arial" panose="020B0604020202020204" pitchFamily="34" charset="0"/>
                        <a:cs typeface="Arial" panose="020B0604020202020204" pitchFamily="34" charset="0"/>
                      </a:endParaRPr>
                    </a:p>
                  </a:txBody>
                  <a:tcPr/>
                </a:tc>
              </a:tr>
              <a:tr h="739486">
                <a:tc>
                  <a:txBody>
                    <a:bodyPr/>
                    <a:lstStyle/>
                    <a:p>
                      <a:r>
                        <a:rPr lang="en-US" sz="1600" b="1" dirty="0" smtClean="0">
                          <a:latin typeface="Arial" panose="020B0604020202020204" pitchFamily="34" charset="0"/>
                          <a:cs typeface="Arial" panose="020B0604020202020204" pitchFamily="34" charset="0"/>
                        </a:rPr>
                        <a:t>Infrastructure</a:t>
                      </a:r>
                      <a:endParaRPr lang="en-US" sz="1600" b="1" dirty="0">
                        <a:latin typeface="Arial" panose="020B0604020202020204" pitchFamily="34" charset="0"/>
                        <a:cs typeface="Arial" panose="020B0604020202020204" pitchFamily="34" charset="0"/>
                      </a:endParaRPr>
                    </a:p>
                  </a:txBody>
                  <a:tcPr anchor="ctr"/>
                </a:tc>
                <a:tc>
                  <a:txBody>
                    <a:bodyPr/>
                    <a:lstStyle/>
                    <a:p>
                      <a:pPr marL="283464" marR="0" indent="-28346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smtClean="0">
                          <a:solidFill>
                            <a:schemeClr val="dk1"/>
                          </a:solidFill>
                          <a:latin typeface="Arial" panose="020B0604020202020204" pitchFamily="34" charset="0"/>
                          <a:ea typeface="+mn-ea"/>
                          <a:cs typeface="Arial" panose="020B0604020202020204" pitchFamily="34" charset="0"/>
                        </a:rPr>
                        <a:t>WTP equipment</a:t>
                      </a:r>
                      <a:r>
                        <a:rPr lang="en-US" sz="1800" kern="1200" baseline="0" dirty="0" smtClean="0">
                          <a:solidFill>
                            <a:schemeClr val="dk1"/>
                          </a:solidFill>
                          <a:latin typeface="Arial" panose="020B0604020202020204" pitchFamily="34" charset="0"/>
                          <a:ea typeface="+mn-ea"/>
                          <a:cs typeface="Arial" panose="020B0604020202020204" pitchFamily="34" charset="0"/>
                        </a:rPr>
                        <a:t> and components, including distribution system, could experience corrosion and mold from saltwater.</a:t>
                      </a:r>
                      <a:endParaRPr lang="en-US" sz="1800" kern="1200" dirty="0" smtClean="0">
                        <a:solidFill>
                          <a:schemeClr val="dk1"/>
                        </a:solidFill>
                        <a:latin typeface="Arial" panose="020B0604020202020204" pitchFamily="34" charset="0"/>
                        <a:ea typeface="+mn-ea"/>
                        <a:cs typeface="Arial" panose="020B0604020202020204" pitchFamily="34" charset="0"/>
                      </a:endParaRPr>
                    </a:p>
                  </a:txBody>
                  <a:tcPr anchor="ctr"/>
                </a:tc>
              </a:tr>
              <a:tr h="1690255">
                <a:tc>
                  <a:txBody>
                    <a:bodyPr/>
                    <a:lstStyle/>
                    <a:p>
                      <a:r>
                        <a:rPr lang="en-US" sz="1600" b="1" dirty="0" smtClean="0">
                          <a:latin typeface="Arial" panose="020B0604020202020204" pitchFamily="34" charset="0"/>
                          <a:cs typeface="Arial" panose="020B0604020202020204" pitchFamily="34" charset="0"/>
                        </a:rPr>
                        <a:t>Social Systems &amp;</a:t>
                      </a:r>
                      <a:r>
                        <a:rPr lang="en-US" sz="1600" b="1" baseline="0" dirty="0" smtClean="0">
                          <a:latin typeface="Arial" panose="020B0604020202020204" pitchFamily="34" charset="0"/>
                          <a:cs typeface="Arial" panose="020B0604020202020204" pitchFamily="34" charset="0"/>
                        </a:rPr>
                        <a:t> Public Health</a:t>
                      </a:r>
                      <a:endParaRPr lang="en-US" sz="1600" b="1" dirty="0">
                        <a:latin typeface="Arial" panose="020B0604020202020204" pitchFamily="34" charset="0"/>
                        <a:cs typeface="Arial" panose="020B0604020202020204" pitchFamily="34" charset="0"/>
                      </a:endParaRPr>
                    </a:p>
                  </a:txBody>
                  <a:tcPr anchor="ctr"/>
                </a:tc>
                <a:tc>
                  <a:txBody>
                    <a:bodyPr/>
                    <a:lstStyle/>
                    <a:p>
                      <a:pPr marL="283464" marR="0" indent="-28346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smtClean="0">
                          <a:latin typeface="Arial" panose="020B0604020202020204" pitchFamily="34" charset="0"/>
                          <a:cs typeface="Arial" panose="020B0604020202020204" pitchFamily="34" charset="0"/>
                        </a:rPr>
                        <a:t>Impacts of water outages to the city population</a:t>
                      </a:r>
                      <a:r>
                        <a:rPr lang="en-US" sz="1800" baseline="0" dirty="0" smtClean="0">
                          <a:latin typeface="Arial" panose="020B0604020202020204" pitchFamily="34" charset="0"/>
                          <a:cs typeface="Arial" panose="020B0604020202020204" pitchFamily="34" charset="0"/>
                        </a:rPr>
                        <a:t> and subsequent cases of dehydration or diarrheal disease due to drinking contaminated water. Additional concerns for potential contaminant exposure in water system of those with compromised immune systems.</a:t>
                      </a:r>
                      <a:endParaRPr lang="en-US" sz="1800" dirty="0" smtClean="0">
                        <a:latin typeface="Arial" panose="020B0604020202020204" pitchFamily="34" charset="0"/>
                        <a:cs typeface="Arial" panose="020B0604020202020204" pitchFamily="34" charset="0"/>
                      </a:endParaRPr>
                    </a:p>
                  </a:txBody>
                  <a:tcPr anchor="ctr"/>
                </a:tc>
              </a:tr>
              <a:tr h="739486">
                <a:tc>
                  <a:txBody>
                    <a:bodyPr/>
                    <a:lstStyle/>
                    <a:p>
                      <a:r>
                        <a:rPr lang="en-US" sz="1600" b="1" dirty="0" smtClean="0">
                          <a:latin typeface="Arial" panose="020B0604020202020204" pitchFamily="34" charset="0"/>
                          <a:cs typeface="Arial" panose="020B0604020202020204" pitchFamily="34" charset="0"/>
                        </a:rPr>
                        <a:t>Economic</a:t>
                      </a:r>
                      <a:endParaRPr lang="en-US" sz="1600" b="1" dirty="0">
                        <a:latin typeface="Arial" panose="020B0604020202020204" pitchFamily="34" charset="0"/>
                        <a:cs typeface="Arial" panose="020B0604020202020204" pitchFamily="34" charset="0"/>
                      </a:endParaRP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smtClean="0">
                          <a:latin typeface="Arial" panose="020B0604020202020204" pitchFamily="34" charset="0"/>
                          <a:cs typeface="Arial" panose="020B0604020202020204" pitchFamily="34" charset="0"/>
                        </a:rPr>
                        <a:t>Cost of repair or</a:t>
                      </a:r>
                      <a:r>
                        <a:rPr lang="en-US" sz="1800" baseline="0" dirty="0" smtClean="0">
                          <a:latin typeface="Arial" panose="020B0604020202020204" pitchFamily="34" charset="0"/>
                          <a:cs typeface="Arial" panose="020B0604020202020204" pitchFamily="34" charset="0"/>
                        </a:rPr>
                        <a:t> replacement, including labor, of WTP components damaged by the flood waters. </a:t>
                      </a:r>
                      <a:endParaRPr lang="en-US" sz="1800" dirty="0" smtClean="0">
                        <a:latin typeface="Arial" panose="020B0604020202020204" pitchFamily="34" charset="0"/>
                        <a:cs typeface="Arial" panose="020B0604020202020204" pitchFamily="34" charset="0"/>
                      </a:endParaRPr>
                    </a:p>
                  </a:txBody>
                  <a:tcPr anchor="ctr"/>
                </a:tc>
              </a:tr>
              <a:tr h="739486">
                <a:tc>
                  <a:txBody>
                    <a:bodyPr/>
                    <a:lstStyle/>
                    <a:p>
                      <a:r>
                        <a:rPr lang="en-US" sz="1600" b="1" dirty="0" smtClean="0">
                          <a:latin typeface="Arial" panose="020B0604020202020204" pitchFamily="34" charset="0"/>
                          <a:cs typeface="Arial" panose="020B0604020202020204" pitchFamily="34" charset="0"/>
                        </a:rPr>
                        <a:t>Environmental</a:t>
                      </a:r>
                      <a:endParaRPr lang="en-US" sz="1600" b="1" dirty="0">
                        <a:latin typeface="Arial" panose="020B0604020202020204" pitchFamily="34" charset="0"/>
                        <a:cs typeface="Arial" panose="020B0604020202020204" pitchFamily="34" charset="0"/>
                      </a:endParaRP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aseline="0" dirty="0" smtClean="0">
                          <a:latin typeface="Arial" panose="020B0604020202020204" pitchFamily="34" charset="0"/>
                          <a:cs typeface="Arial" panose="020B0604020202020204" pitchFamily="34" charset="0"/>
                        </a:rPr>
                        <a:t>Flushing of system and use of bottled water leads to wasted water and additional waste. </a:t>
                      </a:r>
                    </a:p>
                  </a:txBody>
                  <a:tcPr anchor="ctr"/>
                </a:tc>
              </a:tr>
            </a:tbl>
          </a:graphicData>
        </a:graphic>
      </p:graphicFrame>
    </p:spTree>
    <p:extLst>
      <p:ext uri="{BB962C8B-B14F-4D97-AF65-F5344CB8AC3E}">
        <p14:creationId xmlns:p14="http://schemas.microsoft.com/office/powerpoint/2010/main" val="26976847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6200" y="1066800"/>
            <a:ext cx="6179962" cy="523220"/>
          </a:xfrm>
          <a:prstGeom prst="rect">
            <a:avLst/>
          </a:prstGeom>
          <a:noFill/>
        </p:spPr>
        <p:txBody>
          <a:bodyPr wrap="none" rtlCol="0">
            <a:spAutoFit/>
          </a:bodyPr>
          <a:lstStyle/>
          <a:p>
            <a:r>
              <a:rPr lang="en-US" sz="2800" i="1" dirty="0">
                <a:solidFill>
                  <a:prstClr val="white"/>
                </a:solidFill>
                <a:latin typeface="Arial" panose="020B0604020202020204" pitchFamily="34" charset="0"/>
                <a:cs typeface="Arial" panose="020B0604020202020204" pitchFamily="34" charset="0"/>
              </a:rPr>
              <a:t>King Tide Flooding: Roadways (cont.)</a:t>
            </a:r>
          </a:p>
        </p:txBody>
      </p:sp>
      <p:graphicFrame>
        <p:nvGraphicFramePr>
          <p:cNvPr id="6" name="Table 5"/>
          <p:cNvGraphicFramePr>
            <a:graphicFrameLocks noGrp="1"/>
          </p:cNvGraphicFramePr>
          <p:nvPr>
            <p:extLst>
              <p:ext uri="{D42A27DB-BD31-4B8C-83A1-F6EECF244321}">
                <p14:modId xmlns:p14="http://schemas.microsoft.com/office/powerpoint/2010/main" val="3840858631"/>
              </p:ext>
            </p:extLst>
          </p:nvPr>
        </p:nvGraphicFramePr>
        <p:xfrm>
          <a:off x="59826" y="1676400"/>
          <a:ext cx="9071474" cy="4648200"/>
        </p:xfrm>
        <a:graphic>
          <a:graphicData uri="http://schemas.openxmlformats.org/drawingml/2006/table">
            <a:tbl>
              <a:tblPr firstRow="1" bandRow="1">
                <a:tableStyleId>{5C22544A-7EE6-4342-B048-85BDC9FD1C3A}</a:tableStyleId>
              </a:tblPr>
              <a:tblGrid>
                <a:gridCol w="1845174"/>
                <a:gridCol w="7226300"/>
              </a:tblGrid>
              <a:tr h="655546">
                <a:tc>
                  <a:txBody>
                    <a:bodyPr/>
                    <a:lstStyle/>
                    <a:p>
                      <a:r>
                        <a:rPr lang="en-US" dirty="0" smtClean="0"/>
                        <a:t>Impact Category</a:t>
                      </a:r>
                      <a:endParaRPr lang="en-US" dirty="0"/>
                    </a:p>
                  </a:txBody>
                  <a:tcPr/>
                </a:tc>
                <a:tc>
                  <a:txBody>
                    <a:bodyPr/>
                    <a:lstStyle/>
                    <a:p>
                      <a:r>
                        <a:rPr lang="en-US" dirty="0" smtClean="0"/>
                        <a:t>Example Impacts of King</a:t>
                      </a:r>
                      <a:r>
                        <a:rPr lang="en-US" baseline="0" dirty="0" smtClean="0"/>
                        <a:t> Tide on Roadways and Cascading Impacts on City</a:t>
                      </a:r>
                      <a:endParaRPr lang="en-US" dirty="0"/>
                    </a:p>
                  </a:txBody>
                  <a:tcPr/>
                </a:tc>
              </a:tr>
              <a:tr h="1077429">
                <a:tc>
                  <a:txBody>
                    <a:bodyPr/>
                    <a:lstStyle/>
                    <a:p>
                      <a:r>
                        <a:rPr lang="en-US" sz="1600" b="1" dirty="0" smtClean="0">
                          <a:latin typeface="Arial" panose="020B0604020202020204" pitchFamily="34" charset="0"/>
                          <a:cs typeface="Arial" panose="020B0604020202020204" pitchFamily="34" charset="0"/>
                        </a:rPr>
                        <a:t>Infrastructure</a:t>
                      </a:r>
                      <a:endParaRPr lang="en-US" sz="1600" b="1" dirty="0">
                        <a:latin typeface="Arial" panose="020B0604020202020204" pitchFamily="34" charset="0"/>
                        <a:cs typeface="Arial" panose="020B0604020202020204" pitchFamily="34" charset="0"/>
                      </a:endParaRPr>
                    </a:p>
                  </a:txBody>
                  <a:tcPr anchor="ctr"/>
                </a:tc>
                <a:tc>
                  <a:txBody>
                    <a:bodyPr/>
                    <a:lstStyle/>
                    <a:p>
                      <a:pPr marL="283464" indent="-283464">
                        <a:buFont typeface="Arial" panose="020B0604020202020204" pitchFamily="34" charset="0"/>
                        <a:buChar char="•"/>
                      </a:pPr>
                      <a:r>
                        <a:rPr lang="en-US" sz="2000" kern="1200" dirty="0" smtClean="0">
                          <a:solidFill>
                            <a:schemeClr val="dk1"/>
                          </a:solidFill>
                          <a:latin typeface="Arial" panose="020B0604020202020204" pitchFamily="34" charset="0"/>
                          <a:ea typeface="+mn-ea"/>
                          <a:cs typeface="Arial" panose="020B0604020202020204" pitchFamily="34" charset="0"/>
                        </a:rPr>
                        <a:t>Inundation with</a:t>
                      </a:r>
                      <a:r>
                        <a:rPr lang="en-US" sz="2000" kern="1200" baseline="0" dirty="0" smtClean="0">
                          <a:solidFill>
                            <a:schemeClr val="dk1"/>
                          </a:solidFill>
                          <a:latin typeface="Arial" panose="020B0604020202020204" pitchFamily="34" charset="0"/>
                          <a:ea typeface="+mn-ea"/>
                          <a:cs typeface="Arial" panose="020B0604020202020204" pitchFamily="34" charset="0"/>
                        </a:rPr>
                        <a:t> saltwater</a:t>
                      </a:r>
                      <a:r>
                        <a:rPr lang="en-US" sz="2000" kern="1200" dirty="0" smtClean="0">
                          <a:solidFill>
                            <a:schemeClr val="dk1"/>
                          </a:solidFill>
                          <a:latin typeface="Arial" panose="020B0604020202020204" pitchFamily="34" charset="0"/>
                          <a:ea typeface="+mn-ea"/>
                          <a:cs typeface="Arial" panose="020B0604020202020204" pitchFamily="34" charset="0"/>
                        </a:rPr>
                        <a:t> would cause </a:t>
                      </a:r>
                      <a:r>
                        <a:rPr lang="en-US" sz="2000" kern="1200" baseline="0" dirty="0" smtClean="0">
                          <a:solidFill>
                            <a:schemeClr val="dk1"/>
                          </a:solidFill>
                          <a:latin typeface="Arial" panose="020B0604020202020204" pitchFamily="34" charset="0"/>
                          <a:ea typeface="+mn-ea"/>
                          <a:cs typeface="Arial" panose="020B0604020202020204" pitchFamily="34" charset="0"/>
                        </a:rPr>
                        <a:t>damage, e.g., potholes and cracking, leading to increased repair and maintenance costs.</a:t>
                      </a:r>
                    </a:p>
                  </a:txBody>
                  <a:tcPr anchor="ctr"/>
                </a:tc>
              </a:tr>
              <a:tr h="1086861">
                <a:tc>
                  <a:txBody>
                    <a:bodyPr/>
                    <a:lstStyle/>
                    <a:p>
                      <a:r>
                        <a:rPr lang="en-US" sz="1600" b="1" dirty="0" smtClean="0">
                          <a:latin typeface="Arial" panose="020B0604020202020204" pitchFamily="34" charset="0"/>
                          <a:cs typeface="Arial" panose="020B0604020202020204" pitchFamily="34" charset="0"/>
                        </a:rPr>
                        <a:t>Social Systems &amp;</a:t>
                      </a:r>
                      <a:r>
                        <a:rPr lang="en-US" sz="1600" b="1" baseline="0" dirty="0" smtClean="0">
                          <a:latin typeface="Arial" panose="020B0604020202020204" pitchFamily="34" charset="0"/>
                          <a:cs typeface="Arial" panose="020B0604020202020204" pitchFamily="34" charset="0"/>
                        </a:rPr>
                        <a:t> Public Health</a:t>
                      </a:r>
                      <a:endParaRPr lang="en-US" sz="1600" b="1" dirty="0">
                        <a:latin typeface="Arial" panose="020B0604020202020204" pitchFamily="34" charset="0"/>
                        <a:cs typeface="Arial" panose="020B0604020202020204" pitchFamily="34" charset="0"/>
                      </a:endParaRPr>
                    </a:p>
                  </a:txBody>
                  <a:tcPr anchor="ctr"/>
                </a:tc>
                <a:tc>
                  <a:txBody>
                    <a:bodyPr/>
                    <a:lstStyle/>
                    <a:p>
                      <a:pPr marL="283464" marR="0" indent="-28346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aseline="0" dirty="0" smtClean="0">
                          <a:latin typeface="Arial" panose="020B0604020202020204" pitchFamily="34" charset="0"/>
                          <a:cs typeface="Arial" panose="020B0604020202020204" pitchFamily="34" charset="0"/>
                        </a:rPr>
                        <a:t>Inundation could cause inaccessibility for emergency services, increasing potential for injuries and fatalities.</a:t>
                      </a:r>
                      <a:r>
                        <a:rPr lang="en-US" sz="2000" dirty="0" smtClean="0">
                          <a:latin typeface="Arial" panose="020B0604020202020204" pitchFamily="34" charset="0"/>
                          <a:cs typeface="Arial" panose="020B0604020202020204" pitchFamily="34" charset="0"/>
                        </a:rPr>
                        <a:t> </a:t>
                      </a:r>
                    </a:p>
                  </a:txBody>
                  <a:tcPr anchor="ctr"/>
                </a:tc>
              </a:tr>
              <a:tr h="750935">
                <a:tc>
                  <a:txBody>
                    <a:bodyPr/>
                    <a:lstStyle/>
                    <a:p>
                      <a:r>
                        <a:rPr lang="en-US" sz="1600" b="1" dirty="0" smtClean="0">
                          <a:latin typeface="Arial" panose="020B0604020202020204" pitchFamily="34" charset="0"/>
                          <a:cs typeface="Arial" panose="020B0604020202020204" pitchFamily="34" charset="0"/>
                        </a:rPr>
                        <a:t>Economic</a:t>
                      </a:r>
                      <a:endParaRPr lang="en-US" sz="1600" b="1" dirty="0">
                        <a:latin typeface="Arial" panose="020B0604020202020204" pitchFamily="34" charset="0"/>
                        <a:cs typeface="Arial" panose="020B0604020202020204" pitchFamily="34" charset="0"/>
                      </a:endParaRP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baseline="0" dirty="0" smtClean="0">
                          <a:solidFill>
                            <a:schemeClr val="dk1"/>
                          </a:solidFill>
                          <a:latin typeface="Arial" panose="020B0604020202020204" pitchFamily="34" charset="0"/>
                          <a:ea typeface="+mn-ea"/>
                          <a:cs typeface="Arial" panose="020B0604020202020204" pitchFamily="34" charset="0"/>
                        </a:rPr>
                        <a:t>Roadway repair and rebuilding costs, including labor,  impact city budget.</a:t>
                      </a:r>
                    </a:p>
                  </a:txBody>
                  <a:tcPr anchor="ctr"/>
                </a:tc>
              </a:tr>
              <a:tr h="1077429">
                <a:tc>
                  <a:txBody>
                    <a:bodyPr/>
                    <a:lstStyle/>
                    <a:p>
                      <a:r>
                        <a:rPr lang="en-US" sz="1600" b="1" dirty="0" smtClean="0">
                          <a:latin typeface="Arial" panose="020B0604020202020204" pitchFamily="34" charset="0"/>
                          <a:cs typeface="Arial" panose="020B0604020202020204" pitchFamily="34" charset="0"/>
                        </a:rPr>
                        <a:t>Environmental</a:t>
                      </a:r>
                      <a:endParaRPr lang="en-US" sz="1600" b="1" dirty="0">
                        <a:latin typeface="Arial" panose="020B0604020202020204" pitchFamily="34" charset="0"/>
                        <a:cs typeface="Arial" panose="020B0604020202020204" pitchFamily="34" charset="0"/>
                      </a:endParaRP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latin typeface="Arial" panose="020B0604020202020204" pitchFamily="34" charset="0"/>
                          <a:cs typeface="Arial" panose="020B0604020202020204" pitchFamily="34" charset="0"/>
                        </a:rPr>
                        <a:t>Increased</a:t>
                      </a:r>
                      <a:r>
                        <a:rPr lang="en-US" sz="2000" baseline="0" dirty="0" smtClean="0">
                          <a:latin typeface="Arial" panose="020B0604020202020204" pitchFamily="34" charset="0"/>
                          <a:cs typeface="Arial" panose="020B0604020202020204" pitchFamily="34" charset="0"/>
                        </a:rPr>
                        <a:t> ocean pollution due to contaminants entering the sea as the water recedes, e.g., oil, trash, etc.</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2000" dirty="0" smtClean="0">
                        <a:latin typeface="Arial" panose="020B0604020202020204" pitchFamily="34" charset="0"/>
                        <a:cs typeface="Arial" panose="020B0604020202020204" pitchFamily="34" charset="0"/>
                      </a:endParaRPr>
                    </a:p>
                  </a:txBody>
                  <a:tcPr anchor="ctr"/>
                </a:tc>
              </a:tr>
            </a:tbl>
          </a:graphicData>
        </a:graphic>
      </p:graphicFrame>
    </p:spTree>
    <p:extLst>
      <p:ext uri="{BB962C8B-B14F-4D97-AF65-F5344CB8AC3E}">
        <p14:creationId xmlns:p14="http://schemas.microsoft.com/office/powerpoint/2010/main" val="13031982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3048"/>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46314" y="304800"/>
            <a:ext cx="6273192"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King Tide: </a:t>
            </a:r>
            <a:r>
              <a:rPr lang="en-US" sz="4000" b="1" dirty="0" smtClean="0">
                <a:solidFill>
                  <a:prstClr val="white"/>
                </a:solidFill>
                <a:latin typeface="Arial" panose="020B0604020202020204" pitchFamily="34" charset="0"/>
                <a:cs typeface="Arial" panose="020B0604020202020204" pitchFamily="34" charset="0"/>
              </a:rPr>
              <a:t>Burns Estates</a:t>
            </a:r>
            <a:endParaRPr lang="en-US" sz="4000" b="1" dirty="0">
              <a:solidFill>
                <a:prstClr val="white"/>
              </a:solidFill>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858538663"/>
              </p:ext>
            </p:extLst>
          </p:nvPr>
        </p:nvGraphicFramePr>
        <p:xfrm>
          <a:off x="825500" y="1981200"/>
          <a:ext cx="7467600" cy="4038600"/>
        </p:xfrm>
        <a:graphic>
          <a:graphicData uri="http://schemas.openxmlformats.org/drawingml/2006/table">
            <a:tbl>
              <a:tblPr firstRow="1" bandRow="1">
                <a:tableStyleId>{F5AB1C69-6EDB-4FF4-983F-18BD219EF322}</a:tableStyleId>
              </a:tblPr>
              <a:tblGrid>
                <a:gridCol w="3733800"/>
                <a:gridCol w="3733800"/>
              </a:tblGrid>
              <a:tr h="1087315">
                <a:tc>
                  <a:txBody>
                    <a:bodyPr/>
                    <a:lstStyle/>
                    <a:p>
                      <a:pPr algn="l"/>
                      <a:r>
                        <a:rPr lang="en-US" sz="2200" dirty="0" smtClean="0">
                          <a:latin typeface="Arial" panose="020B0604020202020204" pitchFamily="34" charset="0"/>
                          <a:cs typeface="Arial" panose="020B0604020202020204" pitchFamily="34" charset="0"/>
                        </a:rPr>
                        <a:t>Did you protect the</a:t>
                      </a:r>
                      <a:r>
                        <a:rPr lang="en-US" sz="2200" baseline="0" dirty="0" smtClean="0">
                          <a:latin typeface="Arial" panose="020B0604020202020204" pitchFamily="34" charset="0"/>
                          <a:cs typeface="Arial" panose="020B0604020202020204" pitchFamily="34" charset="0"/>
                        </a:rPr>
                        <a:t> </a:t>
                      </a:r>
                    </a:p>
                    <a:p>
                      <a:pPr algn="l"/>
                      <a:r>
                        <a:rPr lang="en-US" sz="2200" baseline="0" dirty="0" smtClean="0">
                          <a:latin typeface="Arial" panose="020B0604020202020204" pitchFamily="34" charset="0"/>
                          <a:cs typeface="Arial" panose="020B0604020202020204" pitchFamily="34" charset="0"/>
                        </a:rPr>
                        <a:t>Burns Estates?</a:t>
                      </a:r>
                      <a:endParaRPr lang="en-US" sz="2200" dirty="0">
                        <a:latin typeface="Arial" panose="020B0604020202020204" pitchFamily="34" charset="0"/>
                        <a:cs typeface="Arial" panose="020B0604020202020204" pitchFamily="34" charset="0"/>
                      </a:endParaRPr>
                    </a:p>
                  </a:txBody>
                  <a:tcPr anchor="ctr"/>
                </a:tc>
                <a:tc>
                  <a:txBody>
                    <a:bodyPr/>
                    <a:lstStyle/>
                    <a:p>
                      <a:pPr algn="l"/>
                      <a:r>
                        <a:rPr lang="en-US" sz="2200" dirty="0" smtClean="0">
                          <a:latin typeface="Arial" panose="020B0604020202020204" pitchFamily="34" charset="0"/>
                          <a:cs typeface="Arial" panose="020B0604020202020204" pitchFamily="34" charset="0"/>
                        </a:rPr>
                        <a:t>Did you not protect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the Burns Estates?</a:t>
                      </a:r>
                      <a:endParaRPr lang="en-US" sz="2200" dirty="0">
                        <a:latin typeface="Arial" panose="020B0604020202020204" pitchFamily="34" charset="0"/>
                        <a:cs typeface="Arial" panose="020B0604020202020204" pitchFamily="34" charset="0"/>
                      </a:endParaRPr>
                    </a:p>
                  </a:txBody>
                  <a:tcPr anchor="ctr">
                    <a:solidFill>
                      <a:schemeClr val="accent2"/>
                    </a:solidFill>
                  </a:tcPr>
                </a:tc>
              </a:tr>
              <a:tr h="2951285">
                <a:tc>
                  <a:txBody>
                    <a:bodyPr/>
                    <a:lstStyle/>
                    <a:p>
                      <a:pPr lvl="0"/>
                      <a:r>
                        <a:rPr lang="en-US" sz="2200" kern="1200" dirty="0" smtClean="0">
                          <a:solidFill>
                            <a:schemeClr val="dk1"/>
                          </a:solidFill>
                          <a:effectLst/>
                          <a:latin typeface="Arial" panose="020B0604020202020204" pitchFamily="34" charset="0"/>
                          <a:ea typeface="+mn-ea"/>
                          <a:cs typeface="Arial" panose="020B0604020202020204" pitchFamily="34" charset="0"/>
                        </a:rPr>
                        <a:t>The</a:t>
                      </a:r>
                      <a:r>
                        <a:rPr lang="en-US" sz="2200" kern="1200" baseline="0" dirty="0" smtClean="0">
                          <a:solidFill>
                            <a:schemeClr val="dk1"/>
                          </a:solidFill>
                          <a:effectLst/>
                          <a:latin typeface="Arial" panose="020B0604020202020204" pitchFamily="34" charset="0"/>
                          <a:ea typeface="+mn-ea"/>
                          <a:cs typeface="Arial" panose="020B0604020202020204" pitchFamily="34" charset="0"/>
                        </a:rPr>
                        <a:t> Burns Estates Neighborhood Association gives you $15,000 for prioritizing their safety and homes during the king tide. </a:t>
                      </a:r>
                      <a:endParaRPr lang="en-US" sz="2200" kern="1200" dirty="0">
                        <a:solidFill>
                          <a:schemeClr val="dk1"/>
                        </a:solidFill>
                        <a:effectLst/>
                        <a:latin typeface="Arial" panose="020B0604020202020204" pitchFamily="34" charset="0"/>
                        <a:ea typeface="+mn-ea"/>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kern="1200" dirty="0" smtClean="0">
                          <a:solidFill>
                            <a:schemeClr val="dk1"/>
                          </a:solidFill>
                          <a:effectLst/>
                          <a:latin typeface="Arial" panose="020B0604020202020204" pitchFamily="34" charset="0"/>
                          <a:ea typeface="+mn-ea"/>
                          <a:cs typeface="Arial" panose="020B0604020202020204" pitchFamily="34" charset="0"/>
                        </a:rPr>
                        <a:t>The</a:t>
                      </a:r>
                      <a:r>
                        <a:rPr lang="en-US" sz="2200" kern="1200" baseline="0" dirty="0" smtClean="0">
                          <a:solidFill>
                            <a:schemeClr val="dk1"/>
                          </a:solidFill>
                          <a:effectLst/>
                          <a:latin typeface="Arial" panose="020B0604020202020204" pitchFamily="34" charset="0"/>
                          <a:ea typeface="+mn-ea"/>
                          <a:cs typeface="Arial" panose="020B0604020202020204" pitchFamily="34" charset="0"/>
                        </a:rPr>
                        <a:t> Burns Estates are inundated, leading several residents to move away from Muggytown. The City Council takes $10,000 away due to the loss in the city’s property tax base. </a:t>
                      </a:r>
                      <a:endParaRPr lang="en-US" sz="2200" kern="1200" dirty="0" smtClean="0">
                        <a:solidFill>
                          <a:schemeClr val="dk1"/>
                        </a:solidFill>
                        <a:effectLst/>
                        <a:latin typeface="Arial" panose="020B0604020202020204" pitchFamily="34" charset="0"/>
                        <a:ea typeface="+mn-ea"/>
                        <a:cs typeface="Arial" panose="020B0604020202020204" pitchFamily="34" charset="0"/>
                      </a:endParaRPr>
                    </a:p>
                  </a:txBody>
                  <a:tcPr anchor="ctr">
                    <a:solidFill>
                      <a:schemeClr val="accent2">
                        <a:lumMod val="20000"/>
                        <a:lumOff val="80000"/>
                      </a:schemeClr>
                    </a:solidFill>
                  </a:tcPr>
                </a:tc>
              </a:tr>
            </a:tbl>
          </a:graphicData>
        </a:graphic>
      </p:graphicFrame>
      <p:pic>
        <p:nvPicPr>
          <p:cNvPr id="8" name="Picture 2" descr="Image result for thumbs up thumbs down"/>
          <p:cNvPicPr>
            <a:picLocks noChangeAspect="1" noChangeArrowheads="1"/>
          </p:cNvPicPr>
          <p:nvPr/>
        </p:nvPicPr>
        <p:blipFill rotWithShape="1">
          <a:blip r:embed="rId4" cstate="print">
            <a:biLevel thresh="25000"/>
            <a:extLst>
              <a:ext uri="{28A0092B-C50C-407E-A947-70E740481C1C}">
                <a14:useLocalDpi xmlns:a14="http://schemas.microsoft.com/office/drawing/2010/main" val="0"/>
              </a:ext>
            </a:extLst>
          </a:blip>
          <a:srcRect r="50000"/>
          <a:stretch/>
        </p:blipFill>
        <p:spPr bwMode="auto">
          <a:xfrm>
            <a:off x="3733800" y="2133600"/>
            <a:ext cx="637419" cy="85725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thumbs up thumbs down"/>
          <p:cNvPicPr>
            <a:picLocks noChangeAspect="1" noChangeArrowheads="1"/>
          </p:cNvPicPr>
          <p:nvPr/>
        </p:nvPicPr>
        <p:blipFill rotWithShape="1">
          <a:blip r:embed="rId5" cstate="print">
            <a:biLevel thresh="25000"/>
            <a:extLst>
              <a:ext uri="{28A0092B-C50C-407E-A947-70E740481C1C}">
                <a14:useLocalDpi xmlns:a14="http://schemas.microsoft.com/office/drawing/2010/main" val="0"/>
              </a:ext>
            </a:extLst>
          </a:blip>
          <a:srcRect l="50000"/>
          <a:stretch/>
        </p:blipFill>
        <p:spPr bwMode="auto">
          <a:xfrm>
            <a:off x="7538646" y="1970150"/>
            <a:ext cx="637420" cy="857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00458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1163</Words>
  <Application>Microsoft Office PowerPoint</Application>
  <PresentationFormat>On-screen Show (4:3)</PresentationFormat>
  <Paragraphs>101</Paragraphs>
  <Slides>16</Slides>
  <Notes>1</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AECOM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D'Souza, Shereen</dc:creator>
  <cp:lastModifiedBy>D'Souza, Shereen</cp:lastModifiedBy>
  <cp:revision>3</cp:revision>
  <cp:lastPrinted>2018-11-14T00:42:05Z</cp:lastPrinted>
  <dcterms:created xsi:type="dcterms:W3CDTF">2018-11-14T00:38:11Z</dcterms:created>
  <dcterms:modified xsi:type="dcterms:W3CDTF">2018-11-14T00:42:21Z</dcterms:modified>
</cp:coreProperties>
</file>