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8"/>
  </p:handoutMasterIdLst>
  <p:sldIdLst>
    <p:sldId id="257" r:id="rId2"/>
    <p:sldId id="258" r:id="rId3"/>
    <p:sldId id="260" r:id="rId4"/>
    <p:sldId id="262" r:id="rId5"/>
    <p:sldId id="259" r:id="rId6"/>
    <p:sldId id="268" r:id="rId7"/>
    <p:sldId id="263" r:id="rId8"/>
    <p:sldId id="261" r:id="rId9"/>
    <p:sldId id="264" r:id="rId10"/>
    <p:sldId id="266" r:id="rId11"/>
    <p:sldId id="269" r:id="rId12"/>
    <p:sldId id="270" r:id="rId13"/>
    <p:sldId id="267" r:id="rId14"/>
    <p:sldId id="265" r:id="rId15"/>
    <p:sldId id="271" r:id="rId16"/>
    <p:sldId id="272" r:id="rId17"/>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402"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937" cy="36527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438180" y="0"/>
            <a:ext cx="4160937" cy="365276"/>
          </a:xfrm>
          <a:prstGeom prst="rect">
            <a:avLst/>
          </a:prstGeom>
        </p:spPr>
        <p:txBody>
          <a:bodyPr vert="horz" lIns="91440" tIns="45720" rIns="91440" bIns="45720" rtlCol="0"/>
          <a:lstStyle>
            <a:lvl1pPr algn="r">
              <a:defRPr sz="1200"/>
            </a:lvl1pPr>
          </a:lstStyle>
          <a:p>
            <a:fld id="{E8F4AB1C-140C-45B9-AB82-09BFE3B6BC84}" type="datetimeFigureOut">
              <a:rPr lang="en-US" smtClean="0"/>
              <a:t>11/13/2018</a:t>
            </a:fld>
            <a:endParaRPr lang="en-US"/>
          </a:p>
        </p:txBody>
      </p:sp>
      <p:sp>
        <p:nvSpPr>
          <p:cNvPr id="4" name="Footer Placeholder 3"/>
          <p:cNvSpPr>
            <a:spLocks noGrp="1"/>
          </p:cNvSpPr>
          <p:nvPr>
            <p:ph type="ftr" sz="quarter" idx="2"/>
          </p:nvPr>
        </p:nvSpPr>
        <p:spPr>
          <a:xfrm>
            <a:off x="0" y="6948715"/>
            <a:ext cx="4160937" cy="36527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438180" y="6948715"/>
            <a:ext cx="4160937" cy="365276"/>
          </a:xfrm>
          <a:prstGeom prst="rect">
            <a:avLst/>
          </a:prstGeom>
        </p:spPr>
        <p:txBody>
          <a:bodyPr vert="horz" lIns="91440" tIns="45720" rIns="91440" bIns="45720" rtlCol="0" anchor="b"/>
          <a:lstStyle>
            <a:lvl1pPr algn="r">
              <a:defRPr sz="1200"/>
            </a:lvl1pPr>
          </a:lstStyle>
          <a:p>
            <a:fld id="{BDDA0039-2039-4D68-8DB7-08353651BA77}" type="slidenum">
              <a:rPr lang="en-US" smtClean="0"/>
              <a:t>‹#›</a:t>
            </a:fld>
            <a:endParaRPr lang="en-US"/>
          </a:p>
        </p:txBody>
      </p:sp>
    </p:spTree>
    <p:extLst>
      <p:ext uri="{BB962C8B-B14F-4D97-AF65-F5344CB8AC3E}">
        <p14:creationId xmlns:p14="http://schemas.microsoft.com/office/powerpoint/2010/main" val="16300357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7FB2C9-C54E-4BA2-BFD9-B7BEBDEDD86C}"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37648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B2C9-C54E-4BA2-BFD9-B7BEBDEDD86C}"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3665067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B2C9-C54E-4BA2-BFD9-B7BEBDEDD86C}"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214191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B2C9-C54E-4BA2-BFD9-B7BEBDEDD86C}"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2358342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7FB2C9-C54E-4BA2-BFD9-B7BEBDEDD86C}"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1840072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FB2C9-C54E-4BA2-BFD9-B7BEBDEDD86C}"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323572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FB2C9-C54E-4BA2-BFD9-B7BEBDEDD86C}" type="datetimeFigureOut">
              <a:rPr lang="en-US" smtClean="0"/>
              <a:t>11/13/2018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202166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FB2C9-C54E-4BA2-BFD9-B7BEBDEDD86C}" type="datetimeFigureOut">
              <a:rPr lang="en-US" smtClean="0"/>
              <a:t>11/13/2018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3791405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FB2C9-C54E-4BA2-BFD9-B7BEBDEDD86C}" type="datetimeFigureOut">
              <a:rPr lang="en-US" smtClean="0"/>
              <a:t>11/13/2018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1696028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FB2C9-C54E-4BA2-BFD9-B7BEBDEDD86C}"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2670821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FB2C9-C54E-4BA2-BFD9-B7BEBDEDD86C}"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ECB03-F9C4-4132-A2CF-52152647D62D}" type="slidenum">
              <a:rPr lang="en-US" smtClean="0"/>
              <a:t>‹#›</a:t>
            </a:fld>
            <a:endParaRPr lang="en-US"/>
          </a:p>
        </p:txBody>
      </p:sp>
    </p:spTree>
    <p:extLst>
      <p:ext uri="{BB962C8B-B14F-4D97-AF65-F5344CB8AC3E}">
        <p14:creationId xmlns:p14="http://schemas.microsoft.com/office/powerpoint/2010/main" val="3009624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FB2C9-C54E-4BA2-BFD9-B7BEBDEDD86C}" type="datetimeFigureOut">
              <a:rPr lang="en-US" smtClean="0"/>
              <a:t>11/13/2018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ECB03-F9C4-4132-A2CF-52152647D62D}" type="slidenum">
              <a:rPr lang="en-US" smtClean="0"/>
              <a:t>‹#›</a:t>
            </a:fld>
            <a:endParaRPr lang="en-US"/>
          </a:p>
        </p:txBody>
      </p:sp>
    </p:spTree>
    <p:extLst>
      <p:ext uri="{BB962C8B-B14F-4D97-AF65-F5344CB8AC3E}">
        <p14:creationId xmlns:p14="http://schemas.microsoft.com/office/powerpoint/2010/main" val="1312843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txBox="1">
            <a:spLocks/>
          </p:cNvSpPr>
          <p:nvPr/>
        </p:nvSpPr>
        <p:spPr>
          <a:xfrm>
            <a:off x="228600" y="1905000"/>
            <a:ext cx="8763000" cy="495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2300" dirty="0" smtClean="0">
                <a:latin typeface="Arial" panose="020B0604020202020204" pitchFamily="34" charset="0"/>
                <a:cs typeface="Arial" panose="020B0604020202020204" pitchFamily="34" charset="0"/>
              </a:rPr>
              <a:t>A massive storm system dumped </a:t>
            </a:r>
            <a:r>
              <a:rPr lang="en-US" sz="2300" b="1" dirty="0" smtClean="0">
                <a:latin typeface="Arial" panose="020B0604020202020204" pitchFamily="34" charset="0"/>
                <a:cs typeface="Arial" panose="020B0604020202020204" pitchFamily="34" charset="0"/>
              </a:rPr>
              <a:t>20 inches of rain on the city within 24 hours</a:t>
            </a:r>
            <a:r>
              <a:rPr lang="en-US" sz="2300" dirty="0" smtClean="0">
                <a:latin typeface="Arial" panose="020B0604020202020204" pitchFamily="34" charset="0"/>
                <a:cs typeface="Arial" panose="020B0604020202020204" pitchFamily="34" charset="0"/>
              </a:rPr>
              <a:t>.  This caused major flash flooding across the city, creating a crisis for people and assets in riverine flood zones. This is the most precipitation the city has experienced in a 24-hour period. Scientists are saying these types of rain events will be increasingly common. </a:t>
            </a:r>
            <a:r>
              <a:rPr lang="en-US" sz="2300" dirty="0">
                <a:latin typeface="Arial" panose="020B0604020202020204" pitchFamily="34" charset="0"/>
                <a:cs typeface="Arial" panose="020B0604020202020204" pitchFamily="34" charset="0"/>
              </a:rPr>
              <a:t>I</a:t>
            </a:r>
            <a:r>
              <a:rPr lang="en-US" sz="2300" dirty="0" smtClean="0">
                <a:latin typeface="Arial" panose="020B0604020202020204" pitchFamily="34" charset="0"/>
                <a:cs typeface="Arial" panose="020B0604020202020204" pitchFamily="34" charset="0"/>
              </a:rPr>
              <a:t>t took nearly a week for the waters to recede. </a:t>
            </a:r>
          </a:p>
          <a:p>
            <a:pPr marL="0" indent="0">
              <a:spcBef>
                <a:spcPts val="0"/>
              </a:spcBef>
              <a:spcAft>
                <a:spcPts val="1200"/>
              </a:spcAft>
              <a:buNone/>
            </a:pPr>
            <a:r>
              <a:rPr lang="en-US" sz="2300" dirty="0" smtClean="0">
                <a:latin typeface="Arial" panose="020B0604020202020204" pitchFamily="34" charset="0"/>
                <a:cs typeface="Arial" panose="020B0604020202020204" pitchFamily="34" charset="0"/>
              </a:rPr>
              <a:t>People in flood zones were stranded on top of their houses and their cars, and with floodwaters overtaking the major roadways, emergency rescue took days. In addition, many assets sustained flood-related damages, including mold infestations. </a:t>
            </a:r>
            <a:endParaRPr lang="en-US" sz="2300" dirty="0">
              <a:latin typeface="Arial" panose="020B0604020202020204" pitchFamily="34" charset="0"/>
              <a:cs typeface="Arial" panose="020B0604020202020204" pitchFamily="34" charset="0"/>
            </a:endParaRPr>
          </a:p>
        </p:txBody>
      </p:sp>
      <p:sp>
        <p:nvSpPr>
          <p:cNvPr id="6" name="TextBox 5"/>
          <p:cNvSpPr txBox="1"/>
          <p:nvPr/>
        </p:nvSpPr>
        <p:spPr>
          <a:xfrm>
            <a:off x="304800" y="264367"/>
            <a:ext cx="6858000" cy="1323439"/>
          </a:xfrm>
          <a:prstGeom prst="rect">
            <a:avLst/>
          </a:prstGeom>
          <a:noFill/>
        </p:spPr>
        <p:txBody>
          <a:bodyPr wrap="square" rtlCol="0">
            <a:spAutoFit/>
          </a:bodyPr>
          <a:lstStyle/>
          <a:p>
            <a:r>
              <a:rPr lang="en-US" sz="4000" b="1" dirty="0" smtClean="0">
                <a:solidFill>
                  <a:schemeClr val="bg1"/>
                </a:solidFill>
                <a:latin typeface="Arial" panose="020B0604020202020204" pitchFamily="34" charset="0"/>
                <a:cs typeface="Arial" panose="020B0604020202020204" pitchFamily="34" charset="0"/>
              </a:rPr>
              <a:t>RIVERINE FLOODING DISRUPTION</a:t>
            </a:r>
            <a:endParaRPr lang="en-US" sz="54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96623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435114"/>
            <a:ext cx="5594801" cy="707886"/>
          </a:xfrm>
          <a:prstGeom prst="rect">
            <a:avLst/>
          </a:prstGeom>
          <a:noFill/>
        </p:spPr>
        <p:txBody>
          <a:bodyPr wrap="none" rtlCol="0">
            <a:spAutoFit/>
          </a:bodyPr>
          <a:lstStyle/>
          <a:p>
            <a:r>
              <a:rPr lang="en-US" sz="4000" b="1" dirty="0" smtClean="0">
                <a:solidFill>
                  <a:schemeClr val="bg1"/>
                </a:solidFill>
                <a:latin typeface="Arial" panose="020B0604020202020204" pitchFamily="34" charset="0"/>
                <a:cs typeface="Arial" panose="020B0604020202020204" pitchFamily="34" charset="0"/>
              </a:rPr>
              <a:t>Flooding: Power Plant</a:t>
            </a:r>
          </a:p>
        </p:txBody>
      </p:sp>
      <p:graphicFrame>
        <p:nvGraphicFramePr>
          <p:cNvPr id="5" name="Table 4"/>
          <p:cNvGraphicFramePr>
            <a:graphicFrameLocks noGrp="1"/>
          </p:cNvGraphicFramePr>
          <p:nvPr>
            <p:extLst>
              <p:ext uri="{D42A27DB-BD31-4B8C-83A1-F6EECF244321}">
                <p14:modId xmlns:p14="http://schemas.microsoft.com/office/powerpoint/2010/main" val="1746434255"/>
              </p:ext>
            </p:extLst>
          </p:nvPr>
        </p:nvGraphicFramePr>
        <p:xfrm>
          <a:off x="825500" y="1905000"/>
          <a:ext cx="7467600" cy="4038600"/>
        </p:xfrm>
        <a:graphic>
          <a:graphicData uri="http://schemas.openxmlformats.org/drawingml/2006/table">
            <a:tbl>
              <a:tblPr firstRow="1" bandRow="1">
                <a:tableStyleId>{F5AB1C69-6EDB-4FF4-983F-18BD219EF322}</a:tableStyleId>
              </a:tblPr>
              <a:tblGrid>
                <a:gridCol w="3733800"/>
                <a:gridCol w="3733800"/>
              </a:tblGrid>
              <a:tr h="1087315">
                <a:tc>
                  <a:txBody>
                    <a:bodyPr/>
                    <a:lstStyle/>
                    <a:p>
                      <a:pPr algn="l"/>
                      <a:r>
                        <a:rPr lang="en-US" sz="2200" dirty="0" smtClean="0">
                          <a:latin typeface="Arial" panose="020B0604020202020204" pitchFamily="34" charset="0"/>
                          <a:cs typeface="Arial" panose="020B0604020202020204" pitchFamily="34" charset="0"/>
                        </a:rPr>
                        <a:t>Did you protect</a:t>
                      </a:r>
                      <a:r>
                        <a:rPr lang="en-US" sz="2200" baseline="0" dirty="0" smtClean="0">
                          <a:latin typeface="Arial" panose="020B0604020202020204" pitchFamily="34" charset="0"/>
                          <a:cs typeface="Arial" panose="020B0604020202020204" pitchFamily="34" charset="0"/>
                        </a:rPr>
                        <a:t> </a:t>
                      </a:r>
                    </a:p>
                    <a:p>
                      <a:pPr algn="l"/>
                      <a:r>
                        <a:rPr lang="en-US" sz="2200" baseline="0" dirty="0" smtClean="0">
                          <a:latin typeface="Arial" panose="020B0604020202020204" pitchFamily="34" charset="0"/>
                          <a:cs typeface="Arial" panose="020B0604020202020204" pitchFamily="34" charset="0"/>
                        </a:rPr>
                        <a:t>the Power Plant?</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a:t>
                      </a:r>
                    </a:p>
                    <a:p>
                      <a:pPr algn="l"/>
                      <a:r>
                        <a:rPr lang="en-US" sz="2200" dirty="0" smtClean="0">
                          <a:latin typeface="Arial" panose="020B0604020202020204" pitchFamily="34" charset="0"/>
                          <a:cs typeface="Arial" panose="020B0604020202020204" pitchFamily="34" charset="0"/>
                        </a:rPr>
                        <a:t>the Power Plant?</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2951285">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You managed to avoid any brown- or black-outs regardless of the flooding.</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a:t>
                      </a:r>
                      <a:r>
                        <a:rPr lang="en-US" sz="2200" kern="1200" dirty="0" smtClean="0">
                          <a:solidFill>
                            <a:schemeClr val="dk1"/>
                          </a:solidFill>
                          <a:effectLst/>
                          <a:latin typeface="Arial" panose="020B0604020202020204" pitchFamily="34" charset="0"/>
                          <a:ea typeface="+mn-ea"/>
                          <a:cs typeface="Arial" panose="020B0604020202020204" pitchFamily="34" charset="0"/>
                        </a:rPr>
                        <a:t>You receive an additional $20,000 in your budget from the increased economic activity.</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Power Plant has rolling brownouts due to flooding and there is an estimated $1 million impact to the city's economy. You lose $30,000 from your budget to help support revitalizing the economy post-brownouts.</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581400" y="2057400"/>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391400" y="1933574"/>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4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622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622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4822154" cy="523220"/>
          </a:xfrm>
          <a:prstGeom prst="rect">
            <a:avLst/>
          </a:prstGeom>
          <a:noFill/>
        </p:spPr>
        <p:txBody>
          <a:bodyPr wrap="none" rtlCol="0">
            <a:spAutoFit/>
          </a:bodyPr>
          <a:lstStyle/>
          <a:p>
            <a:r>
              <a:rPr lang="en-US" sz="2800" i="1" dirty="0" smtClean="0">
                <a:solidFill>
                  <a:schemeClr val="bg1"/>
                </a:solidFill>
                <a:latin typeface="Arial" panose="020B0604020202020204" pitchFamily="34" charset="0"/>
                <a:cs typeface="Arial" panose="020B0604020202020204" pitchFamily="34" charset="0"/>
              </a:rPr>
              <a:t>Flooding: Power Plant (cont.)</a:t>
            </a:r>
          </a:p>
        </p:txBody>
      </p:sp>
      <p:graphicFrame>
        <p:nvGraphicFramePr>
          <p:cNvPr id="6" name="Table 5"/>
          <p:cNvGraphicFramePr>
            <a:graphicFrameLocks noGrp="1"/>
          </p:cNvGraphicFramePr>
          <p:nvPr>
            <p:extLst>
              <p:ext uri="{D42A27DB-BD31-4B8C-83A1-F6EECF244321}">
                <p14:modId xmlns:p14="http://schemas.microsoft.com/office/powerpoint/2010/main" val="4088503548"/>
              </p:ext>
            </p:extLst>
          </p:nvPr>
        </p:nvGraphicFramePr>
        <p:xfrm>
          <a:off x="59826" y="1676400"/>
          <a:ext cx="9071474" cy="4648200"/>
        </p:xfrm>
        <a:graphic>
          <a:graphicData uri="http://schemas.openxmlformats.org/drawingml/2006/table">
            <a:tbl>
              <a:tblPr firstRow="1" bandRow="1">
                <a:tableStyleId>{5C22544A-7EE6-4342-B048-85BDC9FD1C3A}</a:tableStyleId>
              </a:tblPr>
              <a:tblGrid>
                <a:gridCol w="1845174"/>
                <a:gridCol w="7226300"/>
              </a:tblGrid>
              <a:tr h="762595">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 Impacts of Flooding on</a:t>
                      </a:r>
                      <a:r>
                        <a:rPr lang="en-US" baseline="0" dirty="0" smtClean="0">
                          <a:latin typeface="Arial" panose="020B0604020202020204" pitchFamily="34" charset="0"/>
                          <a:cs typeface="Arial" panose="020B0604020202020204" pitchFamily="34" charset="0"/>
                        </a:rPr>
                        <a:t> Power Plant </a:t>
                      </a:r>
                      <a:r>
                        <a:rPr lang="en-US" dirty="0" smtClean="0">
                          <a:latin typeface="Arial" panose="020B0604020202020204" pitchFamily="34" charset="0"/>
                          <a:cs typeface="Arial" panose="020B0604020202020204" pitchFamily="34" charset="0"/>
                        </a:rPr>
                        <a:t>and Cascading</a:t>
                      </a:r>
                      <a:r>
                        <a:rPr lang="en-US" baseline="0" dirty="0" smtClean="0">
                          <a:latin typeface="Arial" panose="020B0604020202020204" pitchFamily="34" charset="0"/>
                          <a:cs typeface="Arial" panose="020B0604020202020204" pitchFamily="34" charset="0"/>
                        </a:rPr>
                        <a:t> Impacts on City</a:t>
                      </a:r>
                      <a:endParaRPr lang="en-US" dirty="0">
                        <a:latin typeface="Arial" panose="020B0604020202020204" pitchFamily="34" charset="0"/>
                        <a:cs typeface="Arial" panose="020B0604020202020204" pitchFamily="34" charset="0"/>
                      </a:endParaRPr>
                    </a:p>
                  </a:txBody>
                  <a:tcPr/>
                </a:tc>
              </a:tr>
              <a:tr h="798909">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1900" kern="1200" dirty="0" smtClean="0">
                          <a:solidFill>
                            <a:schemeClr val="dk1"/>
                          </a:solidFill>
                          <a:latin typeface="Arial" panose="020B0604020202020204" pitchFamily="34" charset="0"/>
                          <a:ea typeface="+mn-ea"/>
                          <a:cs typeface="Arial" panose="020B0604020202020204" pitchFamily="34" charset="0"/>
                        </a:rPr>
                        <a:t>Increased potential for damage </a:t>
                      </a:r>
                      <a:r>
                        <a:rPr lang="en-US" sz="1900" kern="1200" baseline="0" dirty="0" smtClean="0">
                          <a:solidFill>
                            <a:schemeClr val="dk1"/>
                          </a:solidFill>
                          <a:latin typeface="Arial" panose="020B0604020202020204" pitchFamily="34" charset="0"/>
                          <a:ea typeface="+mn-ea"/>
                          <a:cs typeface="Arial" panose="020B0604020202020204" pitchFamily="34" charset="0"/>
                        </a:rPr>
                        <a:t>or destruction to power plant infrastructure. </a:t>
                      </a:r>
                    </a:p>
                  </a:txBody>
                  <a:tcPr anchor="ctr"/>
                </a:tc>
              </a:tr>
              <a:tr h="1488877">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Impacts of power outages to the city population</a:t>
                      </a:r>
                      <a:r>
                        <a:rPr lang="en-US" sz="1900" baseline="0" dirty="0" smtClean="0">
                          <a:latin typeface="Arial" panose="020B0604020202020204" pitchFamily="34" charset="0"/>
                          <a:cs typeface="Arial" panose="020B0604020202020204" pitchFamily="34" charset="0"/>
                        </a:rPr>
                        <a:t> and those reliant on electricity for life-saving purposes, e.g., hospital patients.</a:t>
                      </a:r>
                      <a:endParaRPr lang="en-US" sz="1900" dirty="0" smtClean="0">
                        <a:latin typeface="Arial" panose="020B0604020202020204" pitchFamily="34" charset="0"/>
                        <a:cs typeface="Arial" panose="020B0604020202020204" pitchFamily="34" charset="0"/>
                      </a:endParaRPr>
                    </a:p>
                  </a:txBody>
                  <a:tcPr anchor="ctr"/>
                </a:tc>
              </a:tr>
              <a:tr h="453926">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dirty="0" smtClean="0">
                          <a:solidFill>
                            <a:schemeClr val="dk1"/>
                          </a:solidFill>
                          <a:latin typeface="Arial" panose="020B0604020202020204" pitchFamily="34" charset="0"/>
                          <a:ea typeface="+mn-ea"/>
                          <a:cs typeface="Arial" panose="020B0604020202020204" pitchFamily="34" charset="0"/>
                        </a:rPr>
                        <a:t>Potential cost,</a:t>
                      </a:r>
                      <a:r>
                        <a:rPr lang="en-US" sz="1900" kern="1200" baseline="0" dirty="0" smtClean="0">
                          <a:solidFill>
                            <a:schemeClr val="dk1"/>
                          </a:solidFill>
                          <a:latin typeface="Arial" panose="020B0604020202020204" pitchFamily="34" charset="0"/>
                          <a:ea typeface="+mn-ea"/>
                          <a:cs typeface="Arial" panose="020B0604020202020204" pitchFamily="34" charset="0"/>
                        </a:rPr>
                        <a:t> including labor, to repair damages to the plant.</a:t>
                      </a:r>
                    </a:p>
                  </a:txBody>
                  <a:tcPr anchor="ctr"/>
                </a:tc>
              </a:tr>
              <a:tr h="1143893">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Increased use of generators across the city in the event of a power outage</a:t>
                      </a:r>
                      <a:r>
                        <a:rPr lang="en-US" sz="1900" baseline="0" dirty="0" smtClean="0">
                          <a:latin typeface="Arial" panose="020B0604020202020204" pitchFamily="34" charset="0"/>
                          <a:cs typeface="Arial" panose="020B0604020202020204" pitchFamily="34" charset="0"/>
                        </a:rPr>
                        <a:t>, resulting in increased greenhouse gas emissions and localized air pollution.</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85309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3643946" cy="523220"/>
          </a:xfrm>
          <a:prstGeom prst="rect">
            <a:avLst/>
          </a:prstGeom>
          <a:noFill/>
        </p:spPr>
        <p:txBody>
          <a:bodyPr wrap="none" rtlCol="0">
            <a:spAutoFit/>
          </a:bodyPr>
          <a:lstStyle/>
          <a:p>
            <a:r>
              <a:rPr lang="en-US" sz="2800" i="1" dirty="0" smtClean="0">
                <a:solidFill>
                  <a:schemeClr val="bg1"/>
                </a:solidFill>
                <a:latin typeface="Arial" panose="020B0604020202020204" pitchFamily="34" charset="0"/>
                <a:cs typeface="Arial" panose="020B0604020202020204" pitchFamily="34" charset="0"/>
              </a:rPr>
              <a:t>Flooding: Dam (cont.)</a:t>
            </a:r>
          </a:p>
        </p:txBody>
      </p:sp>
      <p:graphicFrame>
        <p:nvGraphicFramePr>
          <p:cNvPr id="6" name="Table 5"/>
          <p:cNvGraphicFramePr>
            <a:graphicFrameLocks noGrp="1"/>
          </p:cNvGraphicFramePr>
          <p:nvPr>
            <p:extLst>
              <p:ext uri="{D42A27DB-BD31-4B8C-83A1-F6EECF244321}">
                <p14:modId xmlns:p14="http://schemas.microsoft.com/office/powerpoint/2010/main" val="3043754187"/>
              </p:ext>
            </p:extLst>
          </p:nvPr>
        </p:nvGraphicFramePr>
        <p:xfrm>
          <a:off x="59826" y="1676400"/>
          <a:ext cx="9071474" cy="4535086"/>
        </p:xfrm>
        <a:graphic>
          <a:graphicData uri="http://schemas.openxmlformats.org/drawingml/2006/table">
            <a:tbl>
              <a:tblPr firstRow="1" bandRow="1">
                <a:tableStyleId>{5C22544A-7EE6-4342-B048-85BDC9FD1C3A}</a:tableStyleId>
              </a:tblPr>
              <a:tblGrid>
                <a:gridCol w="1845174"/>
                <a:gridCol w="7226300"/>
              </a:tblGrid>
              <a:tr h="611989">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 Impacts of Flooding on Dam and Cascading</a:t>
                      </a:r>
                      <a:r>
                        <a:rPr lang="en-US" baseline="0" dirty="0" smtClean="0">
                          <a:latin typeface="Arial" panose="020B0604020202020204" pitchFamily="34" charset="0"/>
                          <a:cs typeface="Arial" panose="020B0604020202020204" pitchFamily="34" charset="0"/>
                        </a:rPr>
                        <a:t> Impacts on City</a:t>
                      </a:r>
                      <a:endParaRPr lang="en-US" dirty="0">
                        <a:latin typeface="Arial" panose="020B0604020202020204" pitchFamily="34" charset="0"/>
                        <a:cs typeface="Arial" panose="020B0604020202020204" pitchFamily="34" charset="0"/>
                      </a:endParaRPr>
                    </a:p>
                  </a:txBody>
                  <a:tcPr/>
                </a:tc>
              </a:tr>
              <a:tr h="354565">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1900" kern="1200" dirty="0" smtClean="0">
                          <a:solidFill>
                            <a:schemeClr val="dk1"/>
                          </a:solidFill>
                          <a:latin typeface="Arial" panose="020B0604020202020204" pitchFamily="34" charset="0"/>
                          <a:ea typeface="+mn-ea"/>
                          <a:cs typeface="Arial" panose="020B0604020202020204" pitchFamily="34" charset="0"/>
                        </a:rPr>
                        <a:t>Increased potential for damage </a:t>
                      </a:r>
                      <a:r>
                        <a:rPr lang="en-US" sz="1900" kern="1200" baseline="0" dirty="0" smtClean="0">
                          <a:solidFill>
                            <a:schemeClr val="dk1"/>
                          </a:solidFill>
                          <a:latin typeface="Arial" panose="020B0604020202020204" pitchFamily="34" charset="0"/>
                          <a:ea typeface="+mn-ea"/>
                          <a:cs typeface="Arial" panose="020B0604020202020204" pitchFamily="34" charset="0"/>
                        </a:rPr>
                        <a:t>or destruction to dam infrastructure.</a:t>
                      </a:r>
                    </a:p>
                    <a:p>
                      <a:pPr marL="283464" indent="-283464">
                        <a:buFont typeface="Arial" panose="020B0604020202020204" pitchFamily="34" charset="0"/>
                        <a:buChar char="•"/>
                      </a:pPr>
                      <a:r>
                        <a:rPr lang="en-US" sz="1900" kern="1200" baseline="0" dirty="0" smtClean="0">
                          <a:solidFill>
                            <a:schemeClr val="dk1"/>
                          </a:solidFill>
                          <a:latin typeface="Arial" panose="020B0604020202020204" pitchFamily="34" charset="0"/>
                          <a:ea typeface="+mn-ea"/>
                          <a:cs typeface="Arial" panose="020B0604020202020204" pitchFamily="34" charset="0"/>
                        </a:rPr>
                        <a:t>Increased flooding risk for infrastructure upstream of the dam since the dam restricts water flow, and to infrastructure downstream in the case of a dam breach.</a:t>
                      </a:r>
                    </a:p>
                  </a:txBody>
                  <a:tcPr anchor="ctr"/>
                </a:tc>
              </a:tr>
              <a:tr h="1014646">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Dam breach would greatly increase potential for injuries, fatalities and property damage.</a:t>
                      </a:r>
                      <a:r>
                        <a:rPr lang="en-US" sz="1900" dirty="0" smtClean="0">
                          <a:latin typeface="Arial" panose="020B0604020202020204" pitchFamily="34" charset="0"/>
                          <a:cs typeface="Arial" panose="020B0604020202020204" pitchFamily="34" charset="0"/>
                        </a:rPr>
                        <a:t> </a:t>
                      </a:r>
                    </a:p>
                  </a:txBody>
                  <a:tcPr anchor="ctr"/>
                </a:tc>
              </a:tr>
              <a:tr h="354565">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Dam reinforcement</a:t>
                      </a:r>
                      <a:r>
                        <a:rPr lang="en-US" sz="1900" baseline="0" dirty="0" smtClean="0">
                          <a:latin typeface="Arial" panose="020B0604020202020204" pitchFamily="34" charset="0"/>
                          <a:cs typeface="Arial" panose="020B0604020202020204" pitchFamily="34" charset="0"/>
                        </a:rPr>
                        <a:t>/monitoring or </a:t>
                      </a:r>
                      <a:r>
                        <a:rPr lang="en-US" sz="1900" dirty="0" smtClean="0">
                          <a:latin typeface="Arial" panose="020B0604020202020204" pitchFamily="34" charset="0"/>
                          <a:cs typeface="Arial" panose="020B0604020202020204" pitchFamily="34" charset="0"/>
                        </a:rPr>
                        <a:t>repair/rebuild, including labor, </a:t>
                      </a:r>
                      <a:r>
                        <a:rPr lang="en-US" sz="1900" kern="1200" baseline="0" dirty="0" smtClean="0">
                          <a:solidFill>
                            <a:schemeClr val="dk1"/>
                          </a:solidFill>
                          <a:latin typeface="Arial" panose="020B0604020202020204" pitchFamily="34" charset="0"/>
                          <a:ea typeface="+mn-ea"/>
                          <a:cs typeface="Arial" panose="020B0604020202020204" pitchFamily="34" charset="0"/>
                        </a:rPr>
                        <a:t>impacts to city budget.</a:t>
                      </a:r>
                    </a:p>
                  </a:txBody>
                  <a:tcPr anchor="ctr"/>
                </a:tc>
              </a:tr>
              <a:tr h="354565">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indent="-285750">
                        <a:buFont typeface="Arial" panose="020B0604020202020204" pitchFamily="34" charset="0"/>
                        <a:buChar char="•"/>
                      </a:pPr>
                      <a:r>
                        <a:rPr lang="en-US" sz="1900" dirty="0" smtClean="0">
                          <a:latin typeface="Arial" panose="020B0604020202020204" pitchFamily="34" charset="0"/>
                          <a:cs typeface="Arial" panose="020B0604020202020204" pitchFamily="34" charset="0"/>
                        </a:rPr>
                        <a:t>Habitat</a:t>
                      </a:r>
                      <a:r>
                        <a:rPr lang="en-US" sz="1900" baseline="0" dirty="0" smtClean="0">
                          <a:latin typeface="Arial" panose="020B0604020202020204" pitchFamily="34" charset="0"/>
                          <a:cs typeface="Arial" panose="020B0604020202020204" pitchFamily="34" charset="0"/>
                        </a:rPr>
                        <a:t> loss in the event of dam failure and sudden floodwaters downstream.</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2303103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622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622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304800"/>
            <a:ext cx="4912499" cy="1323439"/>
          </a:xfrm>
          <a:prstGeom prst="rect">
            <a:avLst/>
          </a:prstGeom>
          <a:noFill/>
        </p:spPr>
        <p:txBody>
          <a:bodyPr wrap="none" rtlCol="0">
            <a:spAutoFit/>
          </a:bodyPr>
          <a:lstStyle/>
          <a:p>
            <a:r>
              <a:rPr lang="en-US" sz="4000" b="1" dirty="0" smtClean="0">
                <a:solidFill>
                  <a:schemeClr val="bg1"/>
                </a:solidFill>
                <a:latin typeface="Arial" panose="020B0604020202020204" pitchFamily="34" charset="0"/>
                <a:cs typeface="Arial" panose="020B0604020202020204" pitchFamily="34" charset="0"/>
              </a:rPr>
              <a:t>Flooding: </a:t>
            </a:r>
          </a:p>
          <a:p>
            <a:r>
              <a:rPr lang="en-US" sz="4000" b="1" dirty="0" smtClean="0">
                <a:solidFill>
                  <a:schemeClr val="bg1"/>
                </a:solidFill>
                <a:latin typeface="Arial" panose="020B0604020202020204" pitchFamily="34" charset="0"/>
                <a:cs typeface="Arial" panose="020B0604020202020204" pitchFamily="34" charset="0"/>
              </a:rPr>
              <a:t>Transportation Hub</a:t>
            </a:r>
          </a:p>
        </p:txBody>
      </p:sp>
      <p:graphicFrame>
        <p:nvGraphicFramePr>
          <p:cNvPr id="5" name="Table 4"/>
          <p:cNvGraphicFramePr>
            <a:graphicFrameLocks noGrp="1"/>
          </p:cNvGraphicFramePr>
          <p:nvPr>
            <p:extLst>
              <p:ext uri="{D42A27DB-BD31-4B8C-83A1-F6EECF244321}">
                <p14:modId xmlns:p14="http://schemas.microsoft.com/office/powerpoint/2010/main" val="2335557293"/>
              </p:ext>
            </p:extLst>
          </p:nvPr>
        </p:nvGraphicFramePr>
        <p:xfrm>
          <a:off x="825500" y="1981200"/>
          <a:ext cx="7467600" cy="4038600"/>
        </p:xfrm>
        <a:graphic>
          <a:graphicData uri="http://schemas.openxmlformats.org/drawingml/2006/table">
            <a:tbl>
              <a:tblPr firstRow="1" bandRow="1">
                <a:tableStyleId>{F5AB1C69-6EDB-4FF4-983F-18BD219EF322}</a:tableStyleId>
              </a:tblPr>
              <a:tblGrid>
                <a:gridCol w="3746500"/>
                <a:gridCol w="3721100"/>
              </a:tblGrid>
              <a:tr h="1087315">
                <a:tc>
                  <a:txBody>
                    <a:bodyPr/>
                    <a:lstStyle/>
                    <a:p>
                      <a:pPr algn="l"/>
                      <a:r>
                        <a:rPr lang="en-US" sz="2200" dirty="0" smtClean="0">
                          <a:latin typeface="Arial" panose="020B0604020202020204" pitchFamily="34" charset="0"/>
                          <a:cs typeface="Arial" panose="020B0604020202020204" pitchFamily="34" charset="0"/>
                        </a:rPr>
                        <a:t>Did you protect</a:t>
                      </a:r>
                      <a:r>
                        <a:rPr lang="en-US" sz="2200" baseline="0" dirty="0" smtClean="0">
                          <a:latin typeface="Arial" panose="020B0604020202020204" pitchFamily="34" charset="0"/>
                          <a:cs typeface="Arial" panose="020B0604020202020204" pitchFamily="34" charset="0"/>
                        </a:rPr>
                        <a:t> </a:t>
                      </a:r>
                    </a:p>
                    <a:p>
                      <a:pPr algn="l"/>
                      <a:r>
                        <a:rPr lang="en-US" sz="2200" baseline="0" dirty="0" smtClean="0">
                          <a:latin typeface="Arial" panose="020B0604020202020204" pitchFamily="34" charset="0"/>
                          <a:cs typeface="Arial" panose="020B0604020202020204" pitchFamily="34" charset="0"/>
                        </a:rPr>
                        <a:t>Transportation Hub?</a:t>
                      </a:r>
                      <a:endParaRPr lang="en-US" sz="2200" dirty="0">
                        <a:latin typeface="Arial" panose="020B0604020202020204" pitchFamily="34" charset="0"/>
                        <a:cs typeface="Arial" panose="020B0604020202020204" pitchFamily="34" charset="0"/>
                      </a:endParaRPr>
                    </a:p>
                  </a:txBody>
                  <a:tcPr anchor="ctr"/>
                </a:tc>
                <a:tc>
                  <a:txBody>
                    <a:bodyPr/>
                    <a:lstStyle/>
                    <a:p>
                      <a:pPr algn="l"/>
                      <a:r>
                        <a:rPr lang="en-US" sz="2200" dirty="0" smtClean="0">
                          <a:latin typeface="Arial" panose="020B0604020202020204" pitchFamily="34" charset="0"/>
                          <a:cs typeface="Arial" panose="020B0604020202020204" pitchFamily="34" charset="0"/>
                        </a:rPr>
                        <a:t>Did you not protect </a:t>
                      </a:r>
                    </a:p>
                    <a:p>
                      <a:pPr algn="l"/>
                      <a:r>
                        <a:rPr lang="en-US" sz="2200" dirty="0" smtClean="0">
                          <a:latin typeface="Arial" panose="020B0604020202020204" pitchFamily="34" charset="0"/>
                          <a:cs typeface="Arial" panose="020B0604020202020204" pitchFamily="34" charset="0"/>
                        </a:rPr>
                        <a:t>Transportation</a:t>
                      </a:r>
                      <a:r>
                        <a:rPr lang="en-US" sz="2200" baseline="0" dirty="0" smtClean="0">
                          <a:latin typeface="Arial" panose="020B0604020202020204" pitchFamily="34" charset="0"/>
                          <a:cs typeface="Arial" panose="020B0604020202020204" pitchFamily="34" charset="0"/>
                        </a:rPr>
                        <a:t> Hub</a:t>
                      </a:r>
                      <a:r>
                        <a:rPr lang="en-US" sz="2200" dirty="0" smtClean="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txBody>
                  <a:tcPr anchor="ctr">
                    <a:solidFill>
                      <a:schemeClr val="accent2"/>
                    </a:solidFill>
                  </a:tcPr>
                </a:tc>
              </a:tr>
              <a:tr h="2951285">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The State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Department of Transportation </a:t>
                      </a:r>
                      <a:r>
                        <a:rPr lang="en-US" sz="2200" kern="1200" dirty="0" smtClean="0">
                          <a:solidFill>
                            <a:schemeClr val="dk1"/>
                          </a:solidFill>
                          <a:effectLst/>
                          <a:latin typeface="Arial" panose="020B0604020202020204" pitchFamily="34" charset="0"/>
                          <a:ea typeface="+mn-ea"/>
                          <a:cs typeface="Arial" panose="020B0604020202020204" pitchFamily="34" charset="0"/>
                        </a:rPr>
                        <a:t>gives your city $50,000 for proactively protecting the transportation hub and maintaining transportation throughout</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the city</a:t>
                      </a:r>
                      <a:r>
                        <a:rPr lang="en-US" sz="2200" kern="1200" dirty="0" smtClean="0">
                          <a:solidFill>
                            <a:schemeClr val="dk1"/>
                          </a:solidFill>
                          <a:effectLst/>
                          <a:latin typeface="Arial" panose="020B0604020202020204" pitchFamily="34" charset="0"/>
                          <a:ea typeface="+mn-ea"/>
                          <a:cs typeface="Arial" panose="020B0604020202020204" pitchFamily="34" charset="0"/>
                        </a:rPr>
                        <a:t>.</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Massive delays impact the economy and lead to a $1 million loss in revenue form the local</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economy</a:t>
                      </a:r>
                      <a:r>
                        <a:rPr lang="en-US" sz="2200" kern="1200" dirty="0" smtClean="0">
                          <a:solidFill>
                            <a:schemeClr val="dk1"/>
                          </a:solidFill>
                          <a:effectLst/>
                          <a:latin typeface="Arial" panose="020B0604020202020204" pitchFamily="34" charset="0"/>
                          <a:ea typeface="+mn-ea"/>
                          <a:cs typeface="Arial" panose="020B0604020202020204" pitchFamily="34" charset="0"/>
                        </a:rPr>
                        <a:t>. This removes $80,000 from your budget due to impact on taxes.</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782181" y="2190749"/>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543800" y="1962149"/>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780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762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435114"/>
            <a:ext cx="4682692" cy="707886"/>
          </a:xfrm>
          <a:prstGeom prst="rect">
            <a:avLst/>
          </a:prstGeom>
          <a:noFill/>
        </p:spPr>
        <p:txBody>
          <a:bodyPr wrap="none" rtlCol="0">
            <a:spAutoFit/>
          </a:bodyPr>
          <a:lstStyle/>
          <a:p>
            <a:r>
              <a:rPr lang="en-US" sz="4000" b="1" dirty="0" smtClean="0">
                <a:solidFill>
                  <a:schemeClr val="bg1"/>
                </a:solidFill>
                <a:latin typeface="Arial" panose="020B0604020202020204" pitchFamily="34" charset="0"/>
                <a:cs typeface="Arial" panose="020B0604020202020204" pitchFamily="34" charset="0"/>
              </a:rPr>
              <a:t>Flooding: Hospital</a:t>
            </a:r>
          </a:p>
        </p:txBody>
      </p:sp>
      <p:graphicFrame>
        <p:nvGraphicFramePr>
          <p:cNvPr id="5" name="Table 4"/>
          <p:cNvGraphicFramePr>
            <a:graphicFrameLocks noGrp="1"/>
          </p:cNvGraphicFramePr>
          <p:nvPr>
            <p:extLst>
              <p:ext uri="{D42A27DB-BD31-4B8C-83A1-F6EECF244321}">
                <p14:modId xmlns:p14="http://schemas.microsoft.com/office/powerpoint/2010/main" val="2503484074"/>
              </p:ext>
            </p:extLst>
          </p:nvPr>
        </p:nvGraphicFramePr>
        <p:xfrm>
          <a:off x="609600" y="1981200"/>
          <a:ext cx="8001000" cy="4196275"/>
        </p:xfrm>
        <a:graphic>
          <a:graphicData uri="http://schemas.openxmlformats.org/drawingml/2006/table">
            <a:tbl>
              <a:tblPr firstRow="1" bandRow="1">
                <a:tableStyleId>{F5AB1C69-6EDB-4FF4-983F-18BD219EF322}</a:tableStyleId>
              </a:tblPr>
              <a:tblGrid>
                <a:gridCol w="4000500"/>
                <a:gridCol w="4000500"/>
              </a:tblGrid>
              <a:tr h="1087315">
                <a:tc>
                  <a:txBody>
                    <a:bodyPr/>
                    <a:lstStyle/>
                    <a:p>
                      <a:pPr algn="l"/>
                      <a:r>
                        <a:rPr lang="en-US" sz="2400" dirty="0" smtClean="0"/>
                        <a:t>Did you protect</a:t>
                      </a:r>
                      <a:r>
                        <a:rPr lang="en-US" sz="2400" baseline="0" dirty="0" smtClean="0"/>
                        <a:t> </a:t>
                      </a:r>
                    </a:p>
                    <a:p>
                      <a:pPr algn="l"/>
                      <a:r>
                        <a:rPr lang="en-US" sz="2400" baseline="0" dirty="0" smtClean="0"/>
                        <a:t>the Hospital?</a:t>
                      </a:r>
                      <a:endParaRPr lang="en-US" sz="2400" dirty="0"/>
                    </a:p>
                  </a:txBody>
                  <a:tcPr anchor="ctr"/>
                </a:tc>
                <a:tc>
                  <a:txBody>
                    <a:bodyPr/>
                    <a:lstStyle/>
                    <a:p>
                      <a:pPr algn="l"/>
                      <a:r>
                        <a:rPr lang="en-US" sz="2400" dirty="0" smtClean="0"/>
                        <a:t>Did you not protect </a:t>
                      </a:r>
                    </a:p>
                    <a:p>
                      <a:pPr algn="l"/>
                      <a:r>
                        <a:rPr lang="en-US" sz="2400" dirty="0" smtClean="0"/>
                        <a:t>the Hospital?</a:t>
                      </a:r>
                      <a:endParaRPr lang="en-US" sz="2400" dirty="0"/>
                    </a:p>
                  </a:txBody>
                  <a:tcPr anchor="ctr">
                    <a:solidFill>
                      <a:schemeClr val="accent2"/>
                    </a:solidFill>
                  </a:tcPr>
                </a:tc>
              </a:tr>
              <a:tr h="2951285">
                <a:tc>
                  <a:txBody>
                    <a:bodyPr/>
                    <a:lstStyle/>
                    <a:p>
                      <a:pPr lvl="0"/>
                      <a:r>
                        <a:rPr lang="en-US" sz="2200" kern="1200" dirty="0" smtClean="0">
                          <a:solidFill>
                            <a:schemeClr val="dk1"/>
                          </a:solidFill>
                          <a:effectLst/>
                          <a:latin typeface="Arial" panose="020B0604020202020204" pitchFamily="34" charset="0"/>
                          <a:ea typeface="+mn-ea"/>
                          <a:cs typeface="Arial" panose="020B0604020202020204" pitchFamily="34" charset="0"/>
                        </a:rPr>
                        <a:t>FEMA gives you an award of $350,000 for ensuring your hospital maintained high level functioning during the extreme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flooding.</a:t>
                      </a:r>
                      <a:endParaRPr lang="en-US" sz="22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effectLst/>
                          <a:latin typeface="Arial" panose="020B0604020202020204" pitchFamily="34" charset="0"/>
                          <a:ea typeface="+mn-ea"/>
                          <a:cs typeface="Arial" panose="020B0604020202020204" pitchFamily="34" charset="0"/>
                        </a:rPr>
                        <a:t>The Hospita</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l basement flooded, rendering the generators useless. When the power failed, s</a:t>
                      </a:r>
                      <a:r>
                        <a:rPr lang="en-US" sz="2200" kern="1200" dirty="0" smtClean="0">
                          <a:solidFill>
                            <a:schemeClr val="dk1"/>
                          </a:solidFill>
                          <a:effectLst/>
                          <a:latin typeface="Arial" panose="020B0604020202020204" pitchFamily="34" charset="0"/>
                          <a:ea typeface="+mn-ea"/>
                          <a:cs typeface="Arial" panose="020B0604020202020204" pitchFamily="34" charset="0"/>
                        </a:rPr>
                        <a:t>everal patients died from the flood due to the</a:t>
                      </a:r>
                      <a:r>
                        <a:rPr lang="en-US" sz="2200" kern="1200" baseline="0" dirty="0" smtClean="0">
                          <a:solidFill>
                            <a:schemeClr val="dk1"/>
                          </a:solidFill>
                          <a:effectLst/>
                          <a:latin typeface="Arial" panose="020B0604020202020204" pitchFamily="34" charset="0"/>
                          <a:ea typeface="+mn-ea"/>
                          <a:cs typeface="Arial" panose="020B0604020202020204" pitchFamily="34" charset="0"/>
                        </a:rPr>
                        <a:t> inability to evacuate</a:t>
                      </a:r>
                      <a:r>
                        <a:rPr lang="en-US" sz="2200" kern="1200" dirty="0" smtClean="0">
                          <a:solidFill>
                            <a:schemeClr val="dk1"/>
                          </a:solidFill>
                          <a:effectLst/>
                          <a:latin typeface="Arial" panose="020B0604020202020204" pitchFamily="34" charset="0"/>
                          <a:ea typeface="+mn-ea"/>
                          <a:cs typeface="Arial" panose="020B0604020202020204" pitchFamily="34" charset="0"/>
                        </a:rPr>
                        <a:t>. You lose a lawsuit from the families of the people who died and lose $500,000 from your budget</a:t>
                      </a:r>
                      <a:r>
                        <a:rPr lang="en-US" sz="2000" kern="1200" dirty="0" smtClean="0">
                          <a:solidFill>
                            <a:schemeClr val="dk1"/>
                          </a:solidFill>
                          <a:effectLst/>
                          <a:latin typeface="Arial" panose="020B0604020202020204" pitchFamily="34" charset="0"/>
                          <a:ea typeface="+mn-ea"/>
                          <a:cs typeface="Arial" panose="020B0604020202020204" pitchFamily="34" charset="0"/>
                        </a:rPr>
                        <a:t>.</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581400" y="2190749"/>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592180" y="2038349"/>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217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435114"/>
            <a:ext cx="6221575" cy="707886"/>
          </a:xfrm>
          <a:prstGeom prst="rect">
            <a:avLst/>
          </a:prstGeom>
          <a:noFill/>
        </p:spPr>
        <p:txBody>
          <a:bodyPr wrap="none" rtlCol="0">
            <a:spAutoFit/>
          </a:bodyPr>
          <a:lstStyle/>
          <a:p>
            <a:r>
              <a:rPr lang="en-US" sz="4000" b="1" dirty="0" smtClean="0">
                <a:solidFill>
                  <a:schemeClr val="bg1"/>
                </a:solidFill>
                <a:latin typeface="Arial" panose="020B0604020202020204" pitchFamily="34" charset="0"/>
                <a:cs typeface="Arial" panose="020B0604020202020204" pitchFamily="34" charset="0"/>
              </a:rPr>
              <a:t>Flooding: Main Roadway</a:t>
            </a:r>
          </a:p>
        </p:txBody>
      </p:sp>
      <p:graphicFrame>
        <p:nvGraphicFramePr>
          <p:cNvPr id="5" name="Table 4"/>
          <p:cNvGraphicFramePr>
            <a:graphicFrameLocks noGrp="1"/>
          </p:cNvGraphicFramePr>
          <p:nvPr>
            <p:extLst>
              <p:ext uri="{D42A27DB-BD31-4B8C-83A1-F6EECF244321}">
                <p14:modId xmlns:p14="http://schemas.microsoft.com/office/powerpoint/2010/main" val="2926592559"/>
              </p:ext>
            </p:extLst>
          </p:nvPr>
        </p:nvGraphicFramePr>
        <p:xfrm>
          <a:off x="825500" y="1905000"/>
          <a:ext cx="7467600" cy="4074355"/>
        </p:xfrm>
        <a:graphic>
          <a:graphicData uri="http://schemas.openxmlformats.org/drawingml/2006/table">
            <a:tbl>
              <a:tblPr firstRow="1" bandRow="1">
                <a:tableStyleId>{F5AB1C69-6EDB-4FF4-983F-18BD219EF322}</a:tableStyleId>
              </a:tblPr>
              <a:tblGrid>
                <a:gridCol w="3733800"/>
                <a:gridCol w="3733800"/>
              </a:tblGrid>
              <a:tr h="1087315">
                <a:tc>
                  <a:txBody>
                    <a:bodyPr/>
                    <a:lstStyle/>
                    <a:p>
                      <a:pPr algn="l"/>
                      <a:r>
                        <a:rPr lang="en-US" sz="1900" dirty="0" smtClean="0">
                          <a:latin typeface="Arial" panose="020B0604020202020204" pitchFamily="34" charset="0"/>
                          <a:cs typeface="Arial" panose="020B0604020202020204" pitchFamily="34" charset="0"/>
                        </a:rPr>
                        <a:t>Did you protect</a:t>
                      </a:r>
                      <a:r>
                        <a:rPr lang="en-US" sz="1900" baseline="0" dirty="0" smtClean="0">
                          <a:latin typeface="Arial" panose="020B0604020202020204" pitchFamily="34" charset="0"/>
                          <a:cs typeface="Arial" panose="020B0604020202020204" pitchFamily="34" charset="0"/>
                        </a:rPr>
                        <a:t> </a:t>
                      </a:r>
                    </a:p>
                    <a:p>
                      <a:pPr algn="l"/>
                      <a:r>
                        <a:rPr lang="en-US" sz="1900" baseline="0" dirty="0" smtClean="0">
                          <a:latin typeface="Arial" panose="020B0604020202020204" pitchFamily="34" charset="0"/>
                          <a:cs typeface="Arial" panose="020B0604020202020204" pitchFamily="34" charset="0"/>
                        </a:rPr>
                        <a:t>the Main Roadway?</a:t>
                      </a:r>
                      <a:endParaRPr lang="en-US" sz="1900" dirty="0">
                        <a:latin typeface="Arial" panose="020B0604020202020204" pitchFamily="34" charset="0"/>
                        <a:cs typeface="Arial" panose="020B0604020202020204" pitchFamily="34" charset="0"/>
                      </a:endParaRPr>
                    </a:p>
                  </a:txBody>
                  <a:tcPr anchor="ctr"/>
                </a:tc>
                <a:tc>
                  <a:txBody>
                    <a:bodyPr/>
                    <a:lstStyle/>
                    <a:p>
                      <a:pPr algn="l"/>
                      <a:r>
                        <a:rPr lang="en-US" sz="1900" dirty="0" smtClean="0">
                          <a:latin typeface="Arial" panose="020B0604020202020204" pitchFamily="34" charset="0"/>
                          <a:cs typeface="Arial" panose="020B0604020202020204" pitchFamily="34" charset="0"/>
                        </a:rPr>
                        <a:t>Did you not protect </a:t>
                      </a:r>
                    </a:p>
                    <a:p>
                      <a:pPr algn="l"/>
                      <a:r>
                        <a:rPr lang="en-US" sz="1900" baseline="0" dirty="0" smtClean="0">
                          <a:latin typeface="Arial" panose="020B0604020202020204" pitchFamily="34" charset="0"/>
                          <a:cs typeface="Arial" panose="020B0604020202020204" pitchFamily="34" charset="0"/>
                        </a:rPr>
                        <a:t>the Main Roadway</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a:txBody>
                  <a:tcPr anchor="ctr">
                    <a:solidFill>
                      <a:schemeClr val="accent2"/>
                    </a:solidFill>
                  </a:tcPr>
                </a:tc>
              </a:tr>
              <a:tr h="2951285">
                <a:tc>
                  <a:txBody>
                    <a:bodyPr/>
                    <a:lstStyle/>
                    <a:p>
                      <a:pPr lvl="0"/>
                      <a:r>
                        <a:rPr lang="en-US" sz="1900" kern="1200" dirty="0" smtClean="0">
                          <a:solidFill>
                            <a:schemeClr val="dk1"/>
                          </a:solidFill>
                          <a:effectLst/>
                          <a:latin typeface="Arial" panose="020B0604020202020204" pitchFamily="34" charset="0"/>
                          <a:ea typeface="+mn-ea"/>
                          <a:cs typeface="Arial" panose="020B0604020202020204" pitchFamily="34" charset="0"/>
                        </a:rPr>
                        <a:t>The State Department</a:t>
                      </a:r>
                      <a:r>
                        <a:rPr lang="en-US" sz="1900" kern="1200" baseline="0" dirty="0" smtClean="0">
                          <a:solidFill>
                            <a:schemeClr val="dk1"/>
                          </a:solidFill>
                          <a:effectLst/>
                          <a:latin typeface="Arial" panose="020B0604020202020204" pitchFamily="34" charset="0"/>
                          <a:ea typeface="+mn-ea"/>
                          <a:cs typeface="Arial" panose="020B0604020202020204" pitchFamily="34" charset="0"/>
                        </a:rPr>
                        <a:t> of Transportation</a:t>
                      </a:r>
                      <a:r>
                        <a:rPr lang="en-US" sz="1900" kern="1200" dirty="0" smtClean="0">
                          <a:solidFill>
                            <a:schemeClr val="dk1"/>
                          </a:solidFill>
                          <a:effectLst/>
                          <a:latin typeface="Arial" panose="020B0604020202020204" pitchFamily="34" charset="0"/>
                          <a:ea typeface="+mn-ea"/>
                          <a:cs typeface="Arial" panose="020B0604020202020204" pitchFamily="34" charset="0"/>
                        </a:rPr>
                        <a:t> gives your city $50,000 for proactively protecting the roadways and maintaining connectivity throughout the region.</a:t>
                      </a:r>
                      <a:endParaRPr lang="en-US" sz="19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kern="1200" dirty="0" smtClean="0">
                          <a:solidFill>
                            <a:schemeClr val="dk1"/>
                          </a:solidFill>
                          <a:effectLst/>
                          <a:latin typeface="Arial" panose="020B0604020202020204" pitchFamily="34" charset="0"/>
                          <a:ea typeface="+mn-ea"/>
                          <a:cs typeface="Arial" panose="020B0604020202020204" pitchFamily="34" charset="0"/>
                        </a:rPr>
                        <a:t>The Evacuation</a:t>
                      </a:r>
                      <a:r>
                        <a:rPr lang="en-US" sz="1900" kern="1200" baseline="0" dirty="0" smtClean="0">
                          <a:solidFill>
                            <a:schemeClr val="dk1"/>
                          </a:solidFill>
                          <a:effectLst/>
                          <a:latin typeface="Arial" panose="020B0604020202020204" pitchFamily="34" charset="0"/>
                          <a:ea typeface="+mn-ea"/>
                          <a:cs typeface="Arial" panose="020B0604020202020204" pitchFamily="34" charset="0"/>
                        </a:rPr>
                        <a:t> Route was flooded, making it impassable for residents fleeing the floodwaters. </a:t>
                      </a:r>
                      <a:r>
                        <a:rPr lang="en-US" sz="1900" kern="1200" dirty="0" smtClean="0">
                          <a:solidFill>
                            <a:schemeClr val="dk1"/>
                          </a:solidFill>
                          <a:effectLst/>
                          <a:latin typeface="Arial" panose="020B0604020202020204" pitchFamily="34" charset="0"/>
                          <a:ea typeface="+mn-ea"/>
                          <a:cs typeface="Arial" panose="020B0604020202020204" pitchFamily="34" charset="0"/>
                        </a:rPr>
                        <a:t>Multiple families</a:t>
                      </a:r>
                      <a:r>
                        <a:rPr lang="en-US" sz="1900" kern="1200" baseline="0" dirty="0" smtClean="0">
                          <a:solidFill>
                            <a:schemeClr val="dk1"/>
                          </a:solidFill>
                          <a:effectLst/>
                          <a:latin typeface="Arial" panose="020B0604020202020204" pitchFamily="34" charset="0"/>
                          <a:ea typeface="+mn-ea"/>
                          <a:cs typeface="Arial" panose="020B0604020202020204" pitchFamily="34" charset="0"/>
                        </a:rPr>
                        <a:t> had to stay behind, leading to an increased need of emergency services. The City Council removes $10,000 from your budget to pay for the overtime of emergency personnel.</a:t>
                      </a:r>
                      <a:endParaRPr lang="en-US" sz="1900" kern="1200" dirty="0" smtClean="0">
                        <a:solidFill>
                          <a:schemeClr val="dk1"/>
                        </a:solidFill>
                        <a:effectLst/>
                        <a:latin typeface="Arial" panose="020B0604020202020204" pitchFamily="34" charset="0"/>
                        <a:ea typeface="+mn-ea"/>
                        <a:cs typeface="Arial" panose="020B0604020202020204" pitchFamily="34" charset="0"/>
                      </a:endParaRP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581400" y="2114549"/>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391400" y="1933574"/>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187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5938421" cy="523220"/>
          </a:xfrm>
          <a:prstGeom prst="rect">
            <a:avLst/>
          </a:prstGeom>
          <a:noFill/>
        </p:spPr>
        <p:txBody>
          <a:bodyPr wrap="none" rtlCol="0">
            <a:spAutoFit/>
          </a:bodyPr>
          <a:lstStyle/>
          <a:p>
            <a:r>
              <a:rPr lang="en-US" sz="2800" i="1" dirty="0" smtClean="0">
                <a:solidFill>
                  <a:schemeClr val="bg1"/>
                </a:solidFill>
                <a:latin typeface="Arial" panose="020B0604020202020204" pitchFamily="34" charset="0"/>
                <a:cs typeface="Arial" panose="020B0604020202020204" pitchFamily="34" charset="0"/>
              </a:rPr>
              <a:t>Flooding: Transportation Hub (cont.)</a:t>
            </a:r>
          </a:p>
        </p:txBody>
      </p:sp>
      <p:graphicFrame>
        <p:nvGraphicFramePr>
          <p:cNvPr id="6" name="Table 5"/>
          <p:cNvGraphicFramePr>
            <a:graphicFrameLocks noGrp="1"/>
          </p:cNvGraphicFramePr>
          <p:nvPr>
            <p:extLst>
              <p:ext uri="{D42A27DB-BD31-4B8C-83A1-F6EECF244321}">
                <p14:modId xmlns:p14="http://schemas.microsoft.com/office/powerpoint/2010/main" val="3549681779"/>
              </p:ext>
            </p:extLst>
          </p:nvPr>
        </p:nvGraphicFramePr>
        <p:xfrm>
          <a:off x="59826" y="1676400"/>
          <a:ext cx="9071474" cy="4480560"/>
        </p:xfrm>
        <a:graphic>
          <a:graphicData uri="http://schemas.openxmlformats.org/drawingml/2006/table">
            <a:tbl>
              <a:tblPr firstRow="1" bandRow="1">
                <a:tableStyleId>{5C22544A-7EE6-4342-B048-85BDC9FD1C3A}</a:tableStyleId>
              </a:tblPr>
              <a:tblGrid>
                <a:gridCol w="1845174"/>
                <a:gridCol w="7226300"/>
              </a:tblGrid>
              <a:tr h="611989">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a:t>
                      </a:r>
                      <a:r>
                        <a:rPr lang="en-US" baseline="0" dirty="0" smtClean="0">
                          <a:latin typeface="Arial" panose="020B0604020202020204" pitchFamily="34" charset="0"/>
                          <a:cs typeface="Arial" panose="020B0604020202020204" pitchFamily="34" charset="0"/>
                        </a:rPr>
                        <a:t> I</a:t>
                      </a:r>
                      <a:r>
                        <a:rPr lang="en-US" dirty="0" smtClean="0">
                          <a:latin typeface="Arial" panose="020B0604020202020204" pitchFamily="34" charset="0"/>
                          <a:cs typeface="Arial" panose="020B0604020202020204" pitchFamily="34" charset="0"/>
                        </a:rPr>
                        <a:t>mpacts of Flooding on Transportation Hub and Cascading</a:t>
                      </a:r>
                      <a:r>
                        <a:rPr lang="en-US" baseline="0" dirty="0" smtClean="0">
                          <a:latin typeface="Arial" panose="020B0604020202020204" pitchFamily="34" charset="0"/>
                          <a:cs typeface="Arial" panose="020B0604020202020204" pitchFamily="34" charset="0"/>
                        </a:rPr>
                        <a:t> Impacts on City</a:t>
                      </a:r>
                      <a:endParaRPr lang="en-US" dirty="0">
                        <a:latin typeface="Arial" panose="020B0604020202020204" pitchFamily="34" charset="0"/>
                        <a:cs typeface="Arial" panose="020B0604020202020204" pitchFamily="34" charset="0"/>
                      </a:endParaRPr>
                    </a:p>
                  </a:txBody>
                  <a:tcPr/>
                </a:tc>
              </a:tr>
              <a:tr h="354565">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1900" kern="1200" dirty="0" smtClean="0">
                          <a:solidFill>
                            <a:schemeClr val="dk1"/>
                          </a:solidFill>
                          <a:latin typeface="Arial" panose="020B0604020202020204" pitchFamily="34" charset="0"/>
                          <a:ea typeface="+mn-ea"/>
                          <a:cs typeface="Arial" panose="020B0604020202020204" pitchFamily="34" charset="0"/>
                        </a:rPr>
                        <a:t>Inundation would cause </a:t>
                      </a:r>
                      <a:r>
                        <a:rPr lang="en-US" sz="1900" kern="1200" baseline="0" dirty="0" smtClean="0">
                          <a:solidFill>
                            <a:schemeClr val="dk1"/>
                          </a:solidFill>
                          <a:latin typeface="Arial" panose="020B0604020202020204" pitchFamily="34" charset="0"/>
                          <a:ea typeface="+mn-ea"/>
                          <a:cs typeface="Arial" panose="020B0604020202020204" pitchFamily="34" charset="0"/>
                        </a:rPr>
                        <a:t>damage or destruction to hub infrastructure and to any buses or rail cars not moved to higher ground ahead of floods, delaying transportation times.</a:t>
                      </a:r>
                    </a:p>
                  </a:txBody>
                  <a:tcPr anchor="ctr"/>
                </a:tc>
              </a:tr>
              <a:tr h="1014646">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Inundation of the hub could prevent city residents without alternatives to evacuate (leading to injury), reach work (leading to loss of income), or reach school (leading to missed schooling). </a:t>
                      </a:r>
                    </a:p>
                  </a:txBody>
                  <a:tcPr anchor="ctr"/>
                </a:tc>
              </a:tr>
              <a:tr h="354565">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baseline="0" dirty="0" smtClean="0">
                          <a:solidFill>
                            <a:schemeClr val="dk1"/>
                          </a:solidFill>
                          <a:latin typeface="Arial" panose="020B0604020202020204" pitchFamily="34" charset="0"/>
                          <a:ea typeface="+mn-ea"/>
                          <a:cs typeface="Arial" panose="020B0604020202020204" pitchFamily="34" charset="0"/>
                        </a:rPr>
                        <a:t>Repair and rebuilding costs, including labor, impacts to city budget.</a:t>
                      </a:r>
                    </a:p>
                  </a:txBody>
                  <a:tcPr anchor="ctr"/>
                </a:tc>
              </a:tr>
              <a:tr h="354565">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Increased use of personal vehicles in the event transportation</a:t>
                      </a:r>
                      <a:r>
                        <a:rPr lang="en-US" sz="1900" baseline="0" dirty="0" smtClean="0">
                          <a:latin typeface="Arial" panose="020B0604020202020204" pitchFamily="34" charset="0"/>
                          <a:cs typeface="Arial" panose="020B0604020202020204" pitchFamily="34" charset="0"/>
                        </a:rPr>
                        <a:t> hub is non-functional, </a:t>
                      </a:r>
                      <a:r>
                        <a:rPr lang="en-US" sz="1900" dirty="0" smtClean="0">
                          <a:latin typeface="Arial" panose="020B0604020202020204" pitchFamily="34" charset="0"/>
                          <a:cs typeface="Arial" panose="020B0604020202020204" pitchFamily="34" charset="0"/>
                        </a:rPr>
                        <a:t>resulting in increased</a:t>
                      </a:r>
                      <a:r>
                        <a:rPr lang="en-US" sz="1900" baseline="0" dirty="0" smtClean="0">
                          <a:latin typeface="Arial" panose="020B0604020202020204" pitchFamily="34" charset="0"/>
                          <a:cs typeface="Arial" panose="020B0604020202020204" pitchFamily="34" charset="0"/>
                        </a:rPr>
                        <a:t> greenhouse gas emissions and localized air pollution.</a:t>
                      </a:r>
                      <a:endParaRPr lang="en-US" sz="1900" dirty="0" smtClean="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1426613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622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5264583" cy="523220"/>
          </a:xfrm>
          <a:prstGeom prst="rect">
            <a:avLst/>
          </a:prstGeom>
          <a:noFill/>
        </p:spPr>
        <p:txBody>
          <a:bodyPr wrap="none" rtlCol="0">
            <a:spAutoFit/>
          </a:bodyPr>
          <a:lstStyle/>
          <a:p>
            <a:r>
              <a:rPr lang="en-US" sz="2800" i="1" dirty="0" smtClean="0">
                <a:solidFill>
                  <a:schemeClr val="bg1"/>
                </a:solidFill>
                <a:latin typeface="Arial" panose="020B0604020202020204" pitchFamily="34" charset="0"/>
                <a:cs typeface="Arial" panose="020B0604020202020204" pitchFamily="34" charset="0"/>
              </a:rPr>
              <a:t>Flooding: Main Roadway (cont.)</a:t>
            </a:r>
          </a:p>
        </p:txBody>
      </p:sp>
      <p:graphicFrame>
        <p:nvGraphicFramePr>
          <p:cNvPr id="6" name="Table 5"/>
          <p:cNvGraphicFramePr>
            <a:graphicFrameLocks noGrp="1"/>
          </p:cNvGraphicFramePr>
          <p:nvPr>
            <p:extLst>
              <p:ext uri="{D42A27DB-BD31-4B8C-83A1-F6EECF244321}">
                <p14:modId xmlns:p14="http://schemas.microsoft.com/office/powerpoint/2010/main" val="3101182450"/>
              </p:ext>
            </p:extLst>
          </p:nvPr>
        </p:nvGraphicFramePr>
        <p:xfrm>
          <a:off x="59826" y="1676400"/>
          <a:ext cx="9071474" cy="4648200"/>
        </p:xfrm>
        <a:graphic>
          <a:graphicData uri="http://schemas.openxmlformats.org/drawingml/2006/table">
            <a:tbl>
              <a:tblPr firstRow="1" bandRow="1">
                <a:tableStyleId>{5C22544A-7EE6-4342-B048-85BDC9FD1C3A}</a:tableStyleId>
              </a:tblPr>
              <a:tblGrid>
                <a:gridCol w="1845174"/>
                <a:gridCol w="7226300"/>
              </a:tblGrid>
              <a:tr h="752084">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a:t>
                      </a:r>
                      <a:r>
                        <a:rPr lang="en-US" baseline="0" dirty="0" smtClean="0">
                          <a:latin typeface="Arial" panose="020B0604020202020204" pitchFamily="34" charset="0"/>
                          <a:cs typeface="Arial" panose="020B0604020202020204" pitchFamily="34" charset="0"/>
                        </a:rPr>
                        <a:t> I</a:t>
                      </a:r>
                      <a:r>
                        <a:rPr lang="en-US" dirty="0" smtClean="0">
                          <a:latin typeface="Arial" panose="020B0604020202020204" pitchFamily="34" charset="0"/>
                          <a:cs typeface="Arial" panose="020B0604020202020204" pitchFamily="34" charset="0"/>
                        </a:rPr>
                        <a:t>mpacts of Flooding on Main Roadway and Cascading</a:t>
                      </a:r>
                      <a:r>
                        <a:rPr lang="en-US" baseline="0" dirty="0" smtClean="0">
                          <a:latin typeface="Arial" panose="020B0604020202020204" pitchFamily="34" charset="0"/>
                          <a:cs typeface="Arial" panose="020B0604020202020204" pitchFamily="34" charset="0"/>
                        </a:rPr>
                        <a:t> Impacts on City</a:t>
                      </a:r>
                      <a:endParaRPr lang="en-US" dirty="0">
                        <a:latin typeface="Arial" panose="020B0604020202020204" pitchFamily="34" charset="0"/>
                        <a:cs typeface="Arial" panose="020B0604020202020204" pitchFamily="34" charset="0"/>
                      </a:endParaRPr>
                    </a:p>
                  </a:txBody>
                  <a:tcPr/>
                </a:tc>
              </a:tr>
              <a:tr h="1128126">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1900" kern="1200" dirty="0" smtClean="0">
                          <a:solidFill>
                            <a:schemeClr val="dk1"/>
                          </a:solidFill>
                          <a:latin typeface="Arial" panose="020B0604020202020204" pitchFamily="34" charset="0"/>
                          <a:ea typeface="+mn-ea"/>
                          <a:cs typeface="Arial" panose="020B0604020202020204" pitchFamily="34" charset="0"/>
                        </a:rPr>
                        <a:t>Inundation would cause </a:t>
                      </a:r>
                      <a:r>
                        <a:rPr lang="en-US" sz="1900" kern="1200" baseline="0" dirty="0" smtClean="0">
                          <a:solidFill>
                            <a:schemeClr val="dk1"/>
                          </a:solidFill>
                          <a:latin typeface="Arial" panose="020B0604020202020204" pitchFamily="34" charset="0"/>
                          <a:ea typeface="+mn-ea"/>
                          <a:cs typeface="Arial" panose="020B0604020202020204" pitchFamily="34" charset="0"/>
                        </a:rPr>
                        <a:t>damage or destruction to roadway, including pot holes and potentially washing away sections of the road.</a:t>
                      </a:r>
                    </a:p>
                  </a:txBody>
                  <a:tcPr anchor="ctr"/>
                </a:tc>
              </a:tr>
              <a:tr h="1192194">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baseline="0" dirty="0" smtClean="0">
                          <a:latin typeface="Arial" panose="020B0604020202020204" pitchFamily="34" charset="0"/>
                          <a:cs typeface="Arial" panose="020B0604020202020204" pitchFamily="34" charset="0"/>
                        </a:rPr>
                        <a:t>Inundation of roadways could prevent evacuation of city residents, increasing potential for injuries and fatalities.</a:t>
                      </a:r>
                      <a:r>
                        <a:rPr lang="en-US" sz="1900" dirty="0" smtClean="0">
                          <a:latin typeface="Arial" panose="020B0604020202020204" pitchFamily="34" charset="0"/>
                          <a:cs typeface="Arial" panose="020B0604020202020204" pitchFamily="34" charset="0"/>
                        </a:rPr>
                        <a:t> </a:t>
                      </a:r>
                    </a:p>
                  </a:txBody>
                  <a:tcPr anchor="ctr"/>
                </a:tc>
              </a:tr>
              <a:tr h="787898">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kern="1200" baseline="0" dirty="0" smtClean="0">
                          <a:solidFill>
                            <a:schemeClr val="dk1"/>
                          </a:solidFill>
                          <a:latin typeface="Arial" panose="020B0604020202020204" pitchFamily="34" charset="0"/>
                          <a:ea typeface="+mn-ea"/>
                          <a:cs typeface="Arial" panose="020B0604020202020204" pitchFamily="34" charset="0"/>
                        </a:rPr>
                        <a:t>Roadway repair and rebuilding costs, including labor, impacts to city budget.</a:t>
                      </a:r>
                    </a:p>
                  </a:txBody>
                  <a:tcPr anchor="ctr"/>
                </a:tc>
              </a:tr>
              <a:tr h="787898">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Increase</a:t>
                      </a:r>
                      <a:r>
                        <a:rPr lang="en-US" sz="1900" baseline="0" dirty="0" smtClean="0">
                          <a:latin typeface="Arial" panose="020B0604020202020204" pitchFamily="34" charset="0"/>
                          <a:cs typeface="Arial" panose="020B0604020202020204" pitchFamily="34" charset="0"/>
                        </a:rPr>
                        <a:t>d stormwater runoff of roadways, causing increased pollutants to enter the local waterways.</a:t>
                      </a:r>
                      <a:endParaRPr lang="en-US" sz="1900" dirty="0" smtClean="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1455195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 y="1066800"/>
            <a:ext cx="4184159" cy="523220"/>
          </a:xfrm>
          <a:prstGeom prst="rect">
            <a:avLst/>
          </a:prstGeom>
          <a:noFill/>
        </p:spPr>
        <p:txBody>
          <a:bodyPr wrap="none" rtlCol="0">
            <a:spAutoFit/>
          </a:bodyPr>
          <a:lstStyle/>
          <a:p>
            <a:r>
              <a:rPr lang="en-US" sz="2800" i="1" dirty="0" smtClean="0">
                <a:solidFill>
                  <a:schemeClr val="bg1"/>
                </a:solidFill>
                <a:latin typeface="Arial" panose="020B0604020202020204" pitchFamily="34" charset="0"/>
                <a:cs typeface="Arial" panose="020B0604020202020204" pitchFamily="34" charset="0"/>
              </a:rPr>
              <a:t>Flooding: Hospital (cont.)</a:t>
            </a:r>
          </a:p>
        </p:txBody>
      </p:sp>
      <p:graphicFrame>
        <p:nvGraphicFramePr>
          <p:cNvPr id="6" name="Table 5"/>
          <p:cNvGraphicFramePr>
            <a:graphicFrameLocks noGrp="1"/>
          </p:cNvGraphicFramePr>
          <p:nvPr>
            <p:extLst>
              <p:ext uri="{D42A27DB-BD31-4B8C-83A1-F6EECF244321}">
                <p14:modId xmlns:p14="http://schemas.microsoft.com/office/powerpoint/2010/main" val="3762976633"/>
              </p:ext>
            </p:extLst>
          </p:nvPr>
        </p:nvGraphicFramePr>
        <p:xfrm>
          <a:off x="59826" y="1676400"/>
          <a:ext cx="9071474" cy="4648199"/>
        </p:xfrm>
        <a:graphic>
          <a:graphicData uri="http://schemas.openxmlformats.org/drawingml/2006/table">
            <a:tbl>
              <a:tblPr firstRow="1" bandRow="1">
                <a:tableStyleId>{5C22544A-7EE6-4342-B048-85BDC9FD1C3A}</a:tableStyleId>
              </a:tblPr>
              <a:tblGrid>
                <a:gridCol w="1845174"/>
                <a:gridCol w="7226300"/>
              </a:tblGrid>
              <a:tr h="811481">
                <a:tc>
                  <a:txBody>
                    <a:bodyPr/>
                    <a:lstStyle/>
                    <a:p>
                      <a:r>
                        <a:rPr lang="en-US" dirty="0" smtClean="0">
                          <a:latin typeface="Arial" panose="020B0604020202020204" pitchFamily="34" charset="0"/>
                          <a:cs typeface="Arial" panose="020B0604020202020204" pitchFamily="34" charset="0"/>
                        </a:rPr>
                        <a:t>Impact Category</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Example Impacts of Flooding on Hospital and Cascading</a:t>
                      </a:r>
                      <a:r>
                        <a:rPr lang="en-US" baseline="0" dirty="0" smtClean="0">
                          <a:latin typeface="Arial" panose="020B0604020202020204" pitchFamily="34" charset="0"/>
                          <a:cs typeface="Arial" panose="020B0604020202020204" pitchFamily="34" charset="0"/>
                        </a:rPr>
                        <a:t> Impacts on City</a:t>
                      </a:r>
                      <a:endParaRPr lang="en-US" dirty="0">
                        <a:latin typeface="Arial" panose="020B0604020202020204" pitchFamily="34" charset="0"/>
                        <a:cs typeface="Arial" panose="020B0604020202020204" pitchFamily="34" charset="0"/>
                      </a:endParaRPr>
                    </a:p>
                  </a:txBody>
                  <a:tcPr/>
                </a:tc>
              </a:tr>
              <a:tr h="850123">
                <a:tc>
                  <a:txBody>
                    <a:bodyPr/>
                    <a:lstStyle/>
                    <a:p>
                      <a:r>
                        <a:rPr lang="en-US" sz="1600" b="1" dirty="0" smtClean="0">
                          <a:latin typeface="Arial" panose="020B0604020202020204" pitchFamily="34" charset="0"/>
                          <a:cs typeface="Arial" panose="020B0604020202020204" pitchFamily="34" charset="0"/>
                        </a:rPr>
                        <a:t>Infrastructure</a:t>
                      </a:r>
                      <a:endParaRPr lang="en-US" sz="1600" b="1" dirty="0">
                        <a:latin typeface="Arial" panose="020B0604020202020204" pitchFamily="34" charset="0"/>
                        <a:cs typeface="Arial" panose="020B0604020202020204" pitchFamily="34" charset="0"/>
                      </a:endParaRPr>
                    </a:p>
                  </a:txBody>
                  <a:tcPr anchor="ctr"/>
                </a:tc>
                <a:tc>
                  <a:txBody>
                    <a:bodyPr/>
                    <a:lstStyle/>
                    <a:p>
                      <a:pPr marL="283464" indent="-283464">
                        <a:buFont typeface="Arial" panose="020B0604020202020204" pitchFamily="34" charset="0"/>
                        <a:buChar char="•"/>
                      </a:pPr>
                      <a:r>
                        <a:rPr lang="en-US" sz="1900" kern="1200" dirty="0" smtClean="0">
                          <a:solidFill>
                            <a:schemeClr val="dk1"/>
                          </a:solidFill>
                          <a:latin typeface="Arial" panose="020B0604020202020204" pitchFamily="34" charset="0"/>
                          <a:ea typeface="+mn-ea"/>
                          <a:cs typeface="Arial" panose="020B0604020202020204" pitchFamily="34" charset="0"/>
                        </a:rPr>
                        <a:t>Inundation could</a:t>
                      </a:r>
                      <a:r>
                        <a:rPr lang="en-US" sz="1900" kern="1200" baseline="0" dirty="0" smtClean="0">
                          <a:solidFill>
                            <a:schemeClr val="dk1"/>
                          </a:solidFill>
                          <a:latin typeface="Arial" panose="020B0604020202020204" pitchFamily="34" charset="0"/>
                          <a:ea typeface="+mn-ea"/>
                          <a:cs typeface="Arial" panose="020B0604020202020204" pitchFamily="34" charset="0"/>
                        </a:rPr>
                        <a:t> </a:t>
                      </a:r>
                      <a:r>
                        <a:rPr lang="en-US" sz="1900" kern="1200" dirty="0" smtClean="0">
                          <a:solidFill>
                            <a:schemeClr val="dk1"/>
                          </a:solidFill>
                          <a:latin typeface="Arial" panose="020B0604020202020204" pitchFamily="34" charset="0"/>
                          <a:ea typeface="+mn-ea"/>
                          <a:cs typeface="Arial" panose="020B0604020202020204" pitchFamily="34" charset="0"/>
                        </a:rPr>
                        <a:t>cause </a:t>
                      </a:r>
                      <a:r>
                        <a:rPr lang="en-US" sz="1900" kern="1200" baseline="0" dirty="0" smtClean="0">
                          <a:solidFill>
                            <a:schemeClr val="dk1"/>
                          </a:solidFill>
                          <a:latin typeface="Arial" panose="020B0604020202020204" pitchFamily="34" charset="0"/>
                          <a:ea typeface="+mn-ea"/>
                          <a:cs typeface="Arial" panose="020B0604020202020204" pitchFamily="34" charset="0"/>
                        </a:rPr>
                        <a:t>damage, including mold, or destruction to Hospital building.</a:t>
                      </a:r>
                    </a:p>
                  </a:txBody>
                  <a:tcPr anchor="ctr"/>
                </a:tc>
              </a:tr>
              <a:tr h="1286349">
                <a:tc>
                  <a:txBody>
                    <a:bodyPr/>
                    <a:lstStyle/>
                    <a:p>
                      <a:r>
                        <a:rPr lang="en-US" sz="1600" b="1" dirty="0" smtClean="0">
                          <a:latin typeface="Arial" panose="020B0604020202020204" pitchFamily="34" charset="0"/>
                          <a:cs typeface="Arial" panose="020B0604020202020204" pitchFamily="34" charset="0"/>
                        </a:rPr>
                        <a:t>Social Systems &amp;</a:t>
                      </a:r>
                      <a:r>
                        <a:rPr lang="en-US" sz="1600" b="1" baseline="0" dirty="0" smtClean="0">
                          <a:latin typeface="Arial" panose="020B0604020202020204" pitchFamily="34" charset="0"/>
                          <a:cs typeface="Arial" panose="020B0604020202020204" pitchFamily="34" charset="0"/>
                        </a:rPr>
                        <a:t> Public Health</a:t>
                      </a:r>
                      <a:endParaRPr lang="en-US" sz="1600" b="1" dirty="0">
                        <a:latin typeface="Arial" panose="020B0604020202020204" pitchFamily="34" charset="0"/>
                        <a:cs typeface="Arial" panose="020B0604020202020204" pitchFamily="34" charset="0"/>
                      </a:endParaRPr>
                    </a:p>
                  </a:txBody>
                  <a:tcPr anchor="ctr"/>
                </a:tc>
                <a:tc>
                  <a:txBody>
                    <a:bodyPr/>
                    <a:lstStyle/>
                    <a:p>
                      <a:pPr marL="283464" marR="0" indent="-2834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Hospital may not be functional for some amount of time,</a:t>
                      </a:r>
                      <a:r>
                        <a:rPr lang="en-US" sz="1900" baseline="0" dirty="0" smtClean="0">
                          <a:latin typeface="Arial" panose="020B0604020202020204" pitchFamily="34" charset="0"/>
                          <a:cs typeface="Arial" panose="020B0604020202020204" pitchFamily="34" charset="0"/>
                        </a:rPr>
                        <a:t> leading to further sickening or death of residents in need. </a:t>
                      </a:r>
                      <a:endParaRPr lang="en-US" sz="1900" dirty="0" smtClean="0">
                        <a:latin typeface="Arial" panose="020B0604020202020204" pitchFamily="34" charset="0"/>
                        <a:cs typeface="Arial" panose="020B0604020202020204" pitchFamily="34" charset="0"/>
                      </a:endParaRPr>
                    </a:p>
                  </a:txBody>
                  <a:tcPr anchor="ctr"/>
                </a:tc>
              </a:tr>
              <a:tr h="850123">
                <a:tc>
                  <a:txBody>
                    <a:bodyPr/>
                    <a:lstStyle/>
                    <a:p>
                      <a:r>
                        <a:rPr lang="en-US" sz="1600" b="1" dirty="0" smtClean="0">
                          <a:latin typeface="Arial" panose="020B0604020202020204" pitchFamily="34" charset="0"/>
                          <a:cs typeface="Arial" panose="020B0604020202020204" pitchFamily="34" charset="0"/>
                        </a:rPr>
                        <a:t>Economic</a:t>
                      </a:r>
                      <a:endParaRPr lang="en-US" sz="1600" b="1" dirty="0">
                        <a:latin typeface="Arial" panose="020B0604020202020204" pitchFamily="34" charset="0"/>
                        <a:cs typeface="Arial" panose="020B060402020202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900" dirty="0" smtClean="0">
                          <a:latin typeface="Arial" panose="020B0604020202020204" pitchFamily="34" charset="0"/>
                          <a:cs typeface="Arial" panose="020B0604020202020204" pitchFamily="34" charset="0"/>
                        </a:rPr>
                        <a:t>Cost to repair</a:t>
                      </a:r>
                      <a:r>
                        <a:rPr lang="en-US" sz="1900" baseline="0" dirty="0" smtClean="0">
                          <a:latin typeface="Arial" panose="020B0604020202020204" pitchFamily="34" charset="0"/>
                          <a:cs typeface="Arial" panose="020B0604020202020204" pitchFamily="34" charset="0"/>
                        </a:rPr>
                        <a:t> damages and to pay workers </a:t>
                      </a:r>
                      <a:r>
                        <a:rPr lang="en-US" sz="1900" dirty="0" smtClean="0">
                          <a:latin typeface="Arial" panose="020B0604020202020204" pitchFamily="34" charset="0"/>
                          <a:cs typeface="Arial" panose="020B0604020202020204" pitchFamily="34" charset="0"/>
                        </a:rPr>
                        <a:t>overtime in event additional medical needs arise among residents. </a:t>
                      </a:r>
                    </a:p>
                  </a:txBody>
                  <a:tcPr anchor="ctr"/>
                </a:tc>
              </a:tr>
              <a:tr h="850123">
                <a:tc>
                  <a:txBody>
                    <a:bodyPr/>
                    <a:lstStyle/>
                    <a:p>
                      <a:r>
                        <a:rPr lang="en-US" sz="1600" b="1" dirty="0" smtClean="0">
                          <a:latin typeface="Arial" panose="020B0604020202020204" pitchFamily="34" charset="0"/>
                          <a:cs typeface="Arial" panose="020B0604020202020204" pitchFamily="34" charset="0"/>
                        </a:rPr>
                        <a:t>Environmental</a:t>
                      </a:r>
                      <a:endParaRPr lang="en-US" sz="1600" b="1" dirty="0">
                        <a:latin typeface="Arial" panose="020B0604020202020204" pitchFamily="34" charset="0"/>
                        <a:cs typeface="Arial" panose="020B0604020202020204" pitchFamily="34" charset="0"/>
                      </a:endParaRPr>
                    </a:p>
                  </a:txBody>
                  <a:tcPr anchor="ctr"/>
                </a:tc>
                <a:tc>
                  <a:txBody>
                    <a:bodyPr/>
                    <a:lstStyle/>
                    <a:p>
                      <a:pPr marL="285750" indent="-285750">
                        <a:buFont typeface="Arial" panose="020B0604020202020204" pitchFamily="34" charset="0"/>
                        <a:buChar char="•"/>
                      </a:pPr>
                      <a:r>
                        <a:rPr lang="en-US" sz="1900" dirty="0" smtClean="0">
                          <a:latin typeface="Arial" panose="020B0604020202020204" pitchFamily="34" charset="0"/>
                          <a:cs typeface="Arial" panose="020B0604020202020204" pitchFamily="34" charset="0"/>
                        </a:rPr>
                        <a:t>Medical</a:t>
                      </a:r>
                      <a:r>
                        <a:rPr lang="en-US" sz="1900" baseline="0" dirty="0" smtClean="0">
                          <a:latin typeface="Arial" panose="020B0604020202020204" pitchFamily="34" charset="0"/>
                          <a:cs typeface="Arial" panose="020B0604020202020204" pitchFamily="34" charset="0"/>
                        </a:rPr>
                        <a:t> waste could pollute land and waterways if they escape the hospital during flooding.</a:t>
                      </a:r>
                      <a:endParaRPr lang="en-US" sz="19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4215853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314" y="435114"/>
            <a:ext cx="3772186" cy="707886"/>
          </a:xfrm>
          <a:prstGeom prst="rect">
            <a:avLst/>
          </a:prstGeom>
          <a:noFill/>
        </p:spPr>
        <p:txBody>
          <a:bodyPr wrap="none" rtlCol="0">
            <a:spAutoFit/>
          </a:bodyPr>
          <a:lstStyle/>
          <a:p>
            <a:r>
              <a:rPr lang="en-US" sz="4000" b="1" dirty="0" smtClean="0">
                <a:solidFill>
                  <a:schemeClr val="bg1"/>
                </a:solidFill>
                <a:latin typeface="Arial" panose="020B0604020202020204" pitchFamily="34" charset="0"/>
                <a:cs typeface="Arial" panose="020B0604020202020204" pitchFamily="34" charset="0"/>
              </a:rPr>
              <a:t>Flooding: Dam</a:t>
            </a:r>
          </a:p>
        </p:txBody>
      </p:sp>
      <p:graphicFrame>
        <p:nvGraphicFramePr>
          <p:cNvPr id="5" name="Table 4"/>
          <p:cNvGraphicFramePr>
            <a:graphicFrameLocks noGrp="1"/>
          </p:cNvGraphicFramePr>
          <p:nvPr>
            <p:extLst>
              <p:ext uri="{D42A27DB-BD31-4B8C-83A1-F6EECF244321}">
                <p14:modId xmlns:p14="http://schemas.microsoft.com/office/powerpoint/2010/main" val="366864643"/>
              </p:ext>
            </p:extLst>
          </p:nvPr>
        </p:nvGraphicFramePr>
        <p:xfrm>
          <a:off x="685800" y="1641889"/>
          <a:ext cx="8001000" cy="4606511"/>
        </p:xfrm>
        <a:graphic>
          <a:graphicData uri="http://schemas.openxmlformats.org/drawingml/2006/table">
            <a:tbl>
              <a:tblPr firstRow="1" bandRow="1">
                <a:tableStyleId>{F5AB1C69-6EDB-4FF4-983F-18BD219EF322}</a:tableStyleId>
              </a:tblPr>
              <a:tblGrid>
                <a:gridCol w="4000500"/>
                <a:gridCol w="4000500"/>
              </a:tblGrid>
              <a:tr h="962825">
                <a:tc>
                  <a:txBody>
                    <a:bodyPr/>
                    <a:lstStyle/>
                    <a:p>
                      <a:pPr algn="l"/>
                      <a:r>
                        <a:rPr lang="en-US" sz="2000" dirty="0" smtClean="0">
                          <a:latin typeface="Arial" panose="020B0604020202020204" pitchFamily="34" charset="0"/>
                          <a:cs typeface="Arial" panose="020B0604020202020204" pitchFamily="34" charset="0"/>
                        </a:rPr>
                        <a:t>Did you protect</a:t>
                      </a:r>
                      <a:r>
                        <a:rPr lang="en-US" sz="2000" baseline="0" dirty="0" smtClean="0">
                          <a:latin typeface="Arial" panose="020B0604020202020204" pitchFamily="34" charset="0"/>
                          <a:cs typeface="Arial" panose="020B0604020202020204" pitchFamily="34" charset="0"/>
                        </a:rPr>
                        <a:t> </a:t>
                      </a:r>
                    </a:p>
                    <a:p>
                      <a:pPr algn="l"/>
                      <a:r>
                        <a:rPr lang="en-US" sz="2000" baseline="0" dirty="0" smtClean="0">
                          <a:latin typeface="Arial" panose="020B0604020202020204" pitchFamily="34" charset="0"/>
                          <a:cs typeface="Arial" panose="020B0604020202020204" pitchFamily="34" charset="0"/>
                        </a:rPr>
                        <a:t>the Dam?</a:t>
                      </a:r>
                      <a:endParaRPr lang="en-US" sz="2000" dirty="0">
                        <a:latin typeface="Arial" panose="020B0604020202020204" pitchFamily="34" charset="0"/>
                        <a:cs typeface="Arial" panose="020B0604020202020204" pitchFamily="34" charset="0"/>
                      </a:endParaRPr>
                    </a:p>
                  </a:txBody>
                  <a:tcPr anchor="ctr"/>
                </a:tc>
                <a:tc>
                  <a:txBody>
                    <a:bodyPr/>
                    <a:lstStyle/>
                    <a:p>
                      <a:pPr algn="l"/>
                      <a:r>
                        <a:rPr lang="en-US" sz="2000" dirty="0" smtClean="0">
                          <a:latin typeface="Arial" panose="020B0604020202020204" pitchFamily="34" charset="0"/>
                          <a:cs typeface="Arial" panose="020B0604020202020204" pitchFamily="34" charset="0"/>
                        </a:rPr>
                        <a:t>Did you not protect </a:t>
                      </a:r>
                    </a:p>
                    <a:p>
                      <a:pPr algn="l"/>
                      <a:r>
                        <a:rPr lang="en-US" sz="2000" dirty="0" smtClean="0">
                          <a:latin typeface="Arial" panose="020B0604020202020204" pitchFamily="34" charset="0"/>
                          <a:cs typeface="Arial" panose="020B0604020202020204" pitchFamily="34" charset="0"/>
                        </a:rPr>
                        <a:t>the Dam?</a:t>
                      </a:r>
                      <a:endParaRPr lang="en-US" sz="2000" dirty="0">
                        <a:latin typeface="Arial" panose="020B0604020202020204" pitchFamily="34" charset="0"/>
                        <a:cs typeface="Arial" panose="020B0604020202020204" pitchFamily="34" charset="0"/>
                      </a:endParaRPr>
                    </a:p>
                  </a:txBody>
                  <a:tcPr anchor="ctr">
                    <a:solidFill>
                      <a:schemeClr val="accent2"/>
                    </a:solidFill>
                  </a:tcPr>
                </a:tc>
              </a:tr>
              <a:tr h="3643686">
                <a:tc>
                  <a:txBody>
                    <a:bodyPr/>
                    <a:lstStyle/>
                    <a:p>
                      <a:pPr lvl="0"/>
                      <a:r>
                        <a:rPr lang="en-US" sz="2000" kern="1200" dirty="0" smtClean="0">
                          <a:solidFill>
                            <a:schemeClr val="dk1"/>
                          </a:solidFill>
                          <a:effectLst/>
                          <a:latin typeface="Arial" panose="020B0604020202020204" pitchFamily="34" charset="0"/>
                          <a:ea typeface="+mn-ea"/>
                          <a:cs typeface="Arial" panose="020B0604020202020204" pitchFamily="34" charset="0"/>
                        </a:rPr>
                        <a:t>The dam</a:t>
                      </a:r>
                      <a:r>
                        <a:rPr lang="en-US" sz="2000" kern="1200" baseline="0" dirty="0" smtClean="0">
                          <a:solidFill>
                            <a:schemeClr val="dk1"/>
                          </a:solidFill>
                          <a:effectLst/>
                          <a:latin typeface="Arial" panose="020B0604020202020204" pitchFamily="34" charset="0"/>
                          <a:ea typeface="+mn-ea"/>
                          <a:cs typeface="Arial" panose="020B0604020202020204" pitchFamily="34" charset="0"/>
                        </a:rPr>
                        <a:t> is able to withstand the floodwaters brought on by this storm. The City Council awards your efforts to protect the dam by allocating an additional $20,000 to your budget. </a:t>
                      </a:r>
                      <a:endParaRPr lang="en-US" sz="2000" kern="1200" dirty="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Arial" panose="020B0604020202020204" pitchFamily="34" charset="0"/>
                          <a:ea typeface="+mn-ea"/>
                          <a:cs typeface="Arial" panose="020B0604020202020204" pitchFamily="34" charset="0"/>
                        </a:rPr>
                        <a:t>Massive damages occur</a:t>
                      </a:r>
                      <a:r>
                        <a:rPr lang="en-US" sz="2000" kern="1200" baseline="0" dirty="0" smtClean="0">
                          <a:solidFill>
                            <a:schemeClr val="dk1"/>
                          </a:solidFill>
                          <a:effectLst/>
                          <a:latin typeface="Arial" panose="020B0604020202020204" pitchFamily="34" charset="0"/>
                          <a:ea typeface="+mn-ea"/>
                          <a:cs typeface="Arial" panose="020B0604020202020204" pitchFamily="34" charset="0"/>
                        </a:rPr>
                        <a:t> </a:t>
                      </a:r>
                      <a:r>
                        <a:rPr lang="en-US" sz="2000" kern="1200" dirty="0" smtClean="0">
                          <a:solidFill>
                            <a:schemeClr val="dk1"/>
                          </a:solidFill>
                          <a:effectLst/>
                          <a:latin typeface="Arial" panose="020B0604020202020204" pitchFamily="34" charset="0"/>
                          <a:ea typeface="+mn-ea"/>
                          <a:cs typeface="Arial" panose="020B0604020202020204" pitchFamily="34" charset="0"/>
                        </a:rPr>
                        <a:t>when the dam is force</a:t>
                      </a:r>
                      <a:r>
                        <a:rPr lang="en-US" sz="2000" kern="1200" baseline="0" dirty="0" smtClean="0">
                          <a:solidFill>
                            <a:schemeClr val="dk1"/>
                          </a:solidFill>
                          <a:effectLst/>
                          <a:latin typeface="Arial" panose="020B0604020202020204" pitchFamily="34" charset="0"/>
                          <a:ea typeface="+mn-ea"/>
                          <a:cs typeface="Arial" panose="020B0604020202020204" pitchFamily="34" charset="0"/>
                        </a:rPr>
                        <a:t> to release water due to the excessive volume of water coming from upstream. Ten commercial buildings along the Riverwalk are damaged due to this release. </a:t>
                      </a:r>
                      <a:r>
                        <a:rPr lang="en-US" sz="2000" kern="1200" dirty="0" smtClean="0">
                          <a:solidFill>
                            <a:schemeClr val="dk1"/>
                          </a:solidFill>
                          <a:effectLst/>
                          <a:latin typeface="Arial" panose="020B0604020202020204" pitchFamily="34" charset="0"/>
                          <a:ea typeface="+mn-ea"/>
                          <a:cs typeface="Arial" panose="020B0604020202020204" pitchFamily="34" charset="0"/>
                        </a:rPr>
                        <a:t>You lose a lawsuit from the Riverwalk Economi</a:t>
                      </a:r>
                      <a:r>
                        <a:rPr lang="en-US" sz="2000" kern="1200" baseline="0" dirty="0" smtClean="0">
                          <a:solidFill>
                            <a:schemeClr val="dk1"/>
                          </a:solidFill>
                          <a:effectLst/>
                          <a:latin typeface="Arial" panose="020B0604020202020204" pitchFamily="34" charset="0"/>
                          <a:ea typeface="+mn-ea"/>
                          <a:cs typeface="Arial" panose="020B0604020202020204" pitchFamily="34" charset="0"/>
                        </a:rPr>
                        <a:t>c Association </a:t>
                      </a:r>
                      <a:r>
                        <a:rPr lang="en-US" sz="2000" kern="1200" dirty="0" smtClean="0">
                          <a:solidFill>
                            <a:schemeClr val="dk1"/>
                          </a:solidFill>
                          <a:effectLst/>
                          <a:latin typeface="Arial" panose="020B0604020202020204" pitchFamily="34" charset="0"/>
                          <a:ea typeface="+mn-ea"/>
                          <a:cs typeface="Arial" panose="020B0604020202020204" pitchFamily="34" charset="0"/>
                        </a:rPr>
                        <a:t>and pay out $200,000 from your budget.</a:t>
                      </a:r>
                    </a:p>
                  </a:txBody>
                  <a:tcPr anchor="ctr">
                    <a:solidFill>
                      <a:schemeClr val="accent2">
                        <a:lumMod val="20000"/>
                        <a:lumOff val="80000"/>
                      </a:schemeClr>
                    </a:solidFill>
                  </a:tcPr>
                </a:tc>
              </a:tr>
            </a:tbl>
          </a:graphicData>
        </a:graphic>
      </p:graphicFrame>
      <p:pic>
        <p:nvPicPr>
          <p:cNvPr id="8" name="Picture 2" descr="Image result for thumbs up thumbs down"/>
          <p:cNvPicPr>
            <a:picLocks noChangeAspect="1" noChangeArrowheads="1"/>
          </p:cNvPicPr>
          <p:nvPr/>
        </p:nvPicPr>
        <p:blipFill rotWithShape="1">
          <a:blip r:embed="rId4" cstate="print">
            <a:biLevel thresh="25000"/>
            <a:extLst>
              <a:ext uri="{28A0092B-C50C-407E-A947-70E740481C1C}">
                <a14:useLocalDpi xmlns:a14="http://schemas.microsoft.com/office/drawing/2010/main" val="0"/>
              </a:ext>
            </a:extLst>
          </a:blip>
          <a:srcRect r="50000"/>
          <a:stretch/>
        </p:blipFill>
        <p:spPr bwMode="auto">
          <a:xfrm>
            <a:off x="3733800" y="1752600"/>
            <a:ext cx="637419" cy="857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thumbs up thumbs down"/>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50000"/>
          <a:stretch/>
        </p:blipFill>
        <p:spPr bwMode="auto">
          <a:xfrm>
            <a:off x="7724020" y="1628774"/>
            <a:ext cx="637420"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206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1102</Words>
  <Application>Microsoft Office PowerPoint</Application>
  <PresentationFormat>On-screen Show (4:3)</PresentationFormat>
  <Paragraphs>100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D'Souza, Shereen</dc:creator>
  <cp:lastModifiedBy>D'Souza, Shereen</cp:lastModifiedBy>
  <cp:revision>3</cp:revision>
  <cp:lastPrinted>2018-11-14T00:31:08Z</cp:lastPrinted>
  <dcterms:created xsi:type="dcterms:W3CDTF">2018-11-14T00:27:08Z</dcterms:created>
  <dcterms:modified xsi:type="dcterms:W3CDTF">2018-11-14T00:31:56Z</dcterms:modified>
</cp:coreProperties>
</file>