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86" r:id="rId1"/>
    <p:sldMasterId id="2147483890" r:id="rId2"/>
  </p:sldMasterIdLst>
  <p:notesMasterIdLst>
    <p:notesMasterId r:id="rId23"/>
  </p:notesMasterIdLst>
  <p:sldIdLst>
    <p:sldId id="660" r:id="rId3"/>
    <p:sldId id="330" r:id="rId4"/>
    <p:sldId id="767" r:id="rId5"/>
    <p:sldId id="782" r:id="rId6"/>
    <p:sldId id="772" r:id="rId7"/>
    <p:sldId id="748" r:id="rId8"/>
    <p:sldId id="642" r:id="rId9"/>
    <p:sldId id="771" r:id="rId10"/>
    <p:sldId id="749" r:id="rId11"/>
    <p:sldId id="774" r:id="rId12"/>
    <p:sldId id="745" r:id="rId13"/>
    <p:sldId id="746" r:id="rId14"/>
    <p:sldId id="769" r:id="rId15"/>
    <p:sldId id="530" r:id="rId16"/>
    <p:sldId id="753" r:id="rId17"/>
    <p:sldId id="781" r:id="rId18"/>
    <p:sldId id="780" r:id="rId19"/>
    <p:sldId id="777" r:id="rId20"/>
    <p:sldId id="778" r:id="rId21"/>
    <p:sldId id="779"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onham-Carter, Claire" initials="BC" lastIdx="8" clrIdx="0"/>
  <p:cmAuthor id="1" name="D'Souza, Shereen" initials="DS" lastIdx="5" clrIdx="1"/>
  <p:cmAuthor id="2" name="Still, Claire" initials="SC" lastIdx="5"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95959"/>
    <a:srgbClr val="735744"/>
    <a:srgbClr val="000000"/>
    <a:srgbClr val="8B898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359" autoAdjust="0"/>
    <p:restoredTop sz="78099" autoAdjust="0"/>
  </p:normalViewPr>
  <p:slideViewPr>
    <p:cSldViewPr snapToGrid="0" showGuides="1">
      <p:cViewPr>
        <p:scale>
          <a:sx n="69" d="100"/>
          <a:sy n="69" d="100"/>
        </p:scale>
        <p:origin x="-2844" y="-564"/>
      </p:cViewPr>
      <p:guideLst>
        <p:guide orient="horz" pos="4035"/>
        <p:guide orient="horz" pos="1215"/>
        <p:guide orient="horz" pos="4123"/>
        <p:guide orient="horz" pos="2736"/>
        <p:guide orient="horz" pos="398"/>
        <p:guide orient="horz" pos="864"/>
        <p:guide pos="288"/>
        <p:guide pos="5472"/>
        <p:guide pos="1417"/>
        <p:guide pos="1650"/>
        <p:guide pos="2757"/>
        <p:guide pos="2969"/>
        <p:guide pos="4117"/>
        <p:guide pos="4350"/>
      </p:guideLst>
    </p:cSldViewPr>
  </p:slideViewPr>
  <p:notesTextViewPr>
    <p:cViewPr>
      <p:scale>
        <a:sx n="100" d="100"/>
        <a:sy n="100" d="100"/>
      </p:scale>
      <p:origin x="0" y="0"/>
    </p:cViewPr>
  </p:notesTextViewPr>
  <p:sorterViewPr>
    <p:cViewPr>
      <p:scale>
        <a:sx n="60" d="100"/>
        <a:sy n="6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commentAuthors" Target="commentAuthor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anose="020B0604020202020204" pitchFamily="34" charset="0"/>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anose="020B0604020202020204" pitchFamily="34" charset="0"/>
              </a:defRPr>
            </a:lvl1pPr>
          </a:lstStyle>
          <a:p>
            <a:fld id="{FE9CEB45-0962-4FE3-BF2A-53CDF9A60254}" type="datetimeFigureOut">
              <a:rPr lang="en-US" smtClean="0"/>
              <a:pPr/>
              <a:t>11/13/2018</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anose="020B0604020202020204"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anose="020B0604020202020204" pitchFamily="34" charset="0"/>
              </a:defRPr>
            </a:lvl1pPr>
          </a:lstStyle>
          <a:p>
            <a:fld id="{560B52A1-CCB2-4AAD-86EF-43FEE5A3BB26}" type="slidenum">
              <a:rPr lang="en-US" smtClean="0"/>
              <a:pPr/>
              <a:t>‹#›</a:t>
            </a:fld>
            <a:endParaRPr lang="en-US" dirty="0"/>
          </a:p>
        </p:txBody>
      </p:sp>
    </p:spTree>
    <p:extLst>
      <p:ext uri="{BB962C8B-B14F-4D97-AF65-F5344CB8AC3E}">
        <p14:creationId xmlns:p14="http://schemas.microsoft.com/office/powerpoint/2010/main" val="34503486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rial" panose="020B0604020202020204" pitchFamily="34" charset="0"/>
        <a:ea typeface="+mn-ea"/>
        <a:cs typeface="+mn-cs"/>
      </a:defRPr>
    </a:lvl1pPr>
    <a:lvl2pPr marL="457200" algn="l" defTabSz="914400" rtl="0" eaLnBrk="1" latinLnBrk="0" hangingPunct="1">
      <a:defRPr sz="1200" kern="1200">
        <a:solidFill>
          <a:schemeClr val="tx1"/>
        </a:solidFill>
        <a:latin typeface="Arial" panose="020B0604020202020204" pitchFamily="34" charset="0"/>
        <a:ea typeface="+mn-ea"/>
        <a:cs typeface="+mn-cs"/>
      </a:defRPr>
    </a:lvl2pPr>
    <a:lvl3pPr marL="914400" algn="l" defTabSz="914400" rtl="0" eaLnBrk="1" latinLnBrk="0" hangingPunct="1">
      <a:defRPr sz="1200" kern="1200">
        <a:solidFill>
          <a:schemeClr val="tx1"/>
        </a:solidFill>
        <a:latin typeface="Arial" panose="020B0604020202020204" pitchFamily="34" charset="0"/>
        <a:ea typeface="+mn-ea"/>
        <a:cs typeface="+mn-cs"/>
      </a:defRPr>
    </a:lvl3pPr>
    <a:lvl4pPr marL="1371600" algn="l" defTabSz="914400" rtl="0" eaLnBrk="1" latinLnBrk="0" hangingPunct="1">
      <a:defRPr sz="1200" kern="1200">
        <a:solidFill>
          <a:schemeClr val="tx1"/>
        </a:solidFill>
        <a:latin typeface="Arial" panose="020B0604020202020204" pitchFamily="34" charset="0"/>
        <a:ea typeface="+mn-ea"/>
        <a:cs typeface="+mn-cs"/>
      </a:defRPr>
    </a:lvl4pPr>
    <a:lvl5pPr marL="1828800" algn="l" defTabSz="914400" rtl="0" eaLnBrk="1" latinLnBrk="0" hangingPunct="1">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smtClean="0"/>
              <a:t>Speaker Notes:</a:t>
            </a:r>
          </a:p>
          <a:p>
            <a:endParaRPr lang="en-US" sz="1200" b="1" dirty="0" smtClean="0"/>
          </a:p>
          <a:p>
            <a:r>
              <a:rPr lang="en-US" sz="1200" dirty="0" smtClean="0"/>
              <a:t>The</a:t>
            </a:r>
            <a:r>
              <a:rPr lang="en-US" sz="1200" baseline="0" dirty="0" smtClean="0"/>
              <a:t> purpose of this training is to educate city staff about climate change and its impacts to city assets and operations. Climate change will affect many of the environmental conditions that our city currently considers during planning, design, construction, and maintenance of city assets and staff need to proactively address these challenges to maintain core city services and functions in a changing climate. </a:t>
            </a:r>
            <a:br>
              <a:rPr lang="en-US" sz="1200" baseline="0" dirty="0" smtClean="0"/>
            </a:br>
            <a:endParaRPr lang="en-US" sz="1200" baseline="0" dirty="0" smtClean="0"/>
          </a:p>
          <a:p>
            <a:r>
              <a:rPr lang="en-US" sz="1200" baseline="0" dirty="0" smtClean="0"/>
              <a:t>This training focuses on changes to riverine and coastal flooding, as well as number of extreme heat days, as a result of climate change and provides tools, exercises, and case studies to educate staff, encourage cross-department collaboration, and promote incorporation of climate change and resilience considerations into day to day activities. Many of the topics covered in this training are focused on flooding and heat hazards; however, the concepts can be applied to other climate change hazards as well. The goal of the training is to equip city staff with the knowledge and resources to “mainstream” or “operationalize” climate change preparedness and resilience into planning, engineering, operations, and maintenance activities.</a:t>
            </a:r>
          </a:p>
          <a:p>
            <a:endParaRPr lang="en-US" sz="1200" baseline="0" dirty="0" smtClean="0"/>
          </a:p>
          <a:p>
            <a:r>
              <a:rPr lang="en-US" sz="1200" baseline="0" dirty="0" smtClean="0"/>
              <a:t>Many cities are completing climate change vulnerability and risk assessments to better understand how climate change will impact their assets and operations. City staff are increasingly being asked to lead, manage, or participate in these assessments. This training also provides an overview of the climate change vulnerability and risk assessment process to build capacity for city staff to support these ongoing efforts and understand what type of data and other information may be requested of them as part of these assessments and why their participation is critical.</a:t>
            </a:r>
            <a:endParaRPr lang="en-US" sz="1200" dirty="0"/>
          </a:p>
        </p:txBody>
      </p:sp>
      <p:sp>
        <p:nvSpPr>
          <p:cNvPr id="4" name="Slide Number Placeholder 3"/>
          <p:cNvSpPr>
            <a:spLocks noGrp="1"/>
          </p:cNvSpPr>
          <p:nvPr>
            <p:ph type="sldNum" sz="quarter" idx="10"/>
          </p:nvPr>
        </p:nvSpPr>
        <p:spPr/>
        <p:txBody>
          <a:bodyPr/>
          <a:lstStyle/>
          <a:p>
            <a:fld id="{560B52A1-CCB2-4AAD-86EF-43FEE5A3BB26}" type="slidenum">
              <a:rPr lang="en-US" smtClean="0"/>
              <a:pPr/>
              <a:t>2</a:t>
            </a:fld>
            <a:endParaRPr lang="en-US" dirty="0"/>
          </a:p>
        </p:txBody>
      </p:sp>
    </p:spTree>
    <p:extLst>
      <p:ext uri="{BB962C8B-B14F-4D97-AF65-F5344CB8AC3E}">
        <p14:creationId xmlns:p14="http://schemas.microsoft.com/office/powerpoint/2010/main" val="32468686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Speaker Notes:</a:t>
            </a:r>
          </a:p>
          <a:p>
            <a:endParaRPr lang="en-US" b="1" dirty="0" smtClean="0"/>
          </a:p>
          <a:p>
            <a:r>
              <a:rPr lang="en-US" dirty="0" smtClean="0"/>
              <a:t>Now we</a:t>
            </a:r>
            <a:r>
              <a:rPr lang="en-US" baseline="0" dirty="0" smtClean="0"/>
              <a:t> will discuss the adaptation planning process and how it relates to the Game of Extremes.</a:t>
            </a:r>
            <a:endParaRPr lang="en-US" dirty="0"/>
          </a:p>
        </p:txBody>
      </p:sp>
      <p:sp>
        <p:nvSpPr>
          <p:cNvPr id="4" name="Slide Number Placeholder 3"/>
          <p:cNvSpPr>
            <a:spLocks noGrp="1"/>
          </p:cNvSpPr>
          <p:nvPr>
            <p:ph type="sldNum" sz="quarter" idx="10"/>
          </p:nvPr>
        </p:nvSpPr>
        <p:spPr/>
        <p:txBody>
          <a:bodyPr/>
          <a:lstStyle/>
          <a:p>
            <a:fld id="{560B52A1-CCB2-4AAD-86EF-43FEE5A3BB26}" type="slidenum">
              <a:rPr lang="en-US" smtClean="0"/>
              <a:pPr/>
              <a:t>11</a:t>
            </a:fld>
            <a:endParaRPr lang="en-US" dirty="0"/>
          </a:p>
        </p:txBody>
      </p:sp>
    </p:spTree>
    <p:extLst>
      <p:ext uri="{BB962C8B-B14F-4D97-AF65-F5344CB8AC3E}">
        <p14:creationId xmlns:p14="http://schemas.microsoft.com/office/powerpoint/2010/main" val="40961530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effectLst/>
                <a:latin typeface="AECOM Sans" panose="020B0504020202020204" pitchFamily="34" charset="0"/>
                <a:ea typeface="+mn-ea"/>
                <a:cs typeface="+mn-cs"/>
              </a:rPr>
              <a:t>Speaker Notes:</a:t>
            </a:r>
          </a:p>
          <a:p>
            <a:endParaRPr lang="en-US" sz="1200" b="1" kern="1200" dirty="0" smtClean="0">
              <a:solidFill>
                <a:schemeClr val="tx1"/>
              </a:solidFill>
              <a:effectLst/>
              <a:latin typeface="AECOM Sans" panose="020B0504020202020204" pitchFamily="34" charset="0"/>
              <a:ea typeface="+mn-ea"/>
              <a:cs typeface="+mn-cs"/>
            </a:endParaRPr>
          </a:p>
          <a:p>
            <a:r>
              <a:rPr lang="en-US" sz="1200" kern="1200" dirty="0" smtClean="0">
                <a:solidFill>
                  <a:schemeClr val="tx1"/>
                </a:solidFill>
                <a:effectLst/>
                <a:latin typeface="AECOM Sans" panose="020B0504020202020204" pitchFamily="34" charset="0"/>
                <a:ea typeface="+mn-ea"/>
                <a:cs typeface="+mn-cs"/>
              </a:rPr>
              <a:t>This is a typical adaptation planning</a:t>
            </a:r>
            <a:r>
              <a:rPr lang="en-US" sz="1200" kern="1200" baseline="0" dirty="0" smtClean="0">
                <a:solidFill>
                  <a:schemeClr val="tx1"/>
                </a:solidFill>
                <a:effectLst/>
                <a:latin typeface="AECOM Sans" panose="020B0504020202020204" pitchFamily="34" charset="0"/>
                <a:ea typeface="+mn-ea"/>
                <a:cs typeface="+mn-cs"/>
              </a:rPr>
              <a:t> process followed by cities and other organizations. It has 7 main steps. Although cities should start at Step 1 (Review Science) in the cycle, many of the actions will be ongoing and/or will need to be revisited on a regular basis. These days, many cities are at Step 3 or 4 of the process and some may already have some asset or neighborhood-specific plans in place to tackle areas that are already at risk of extreme heat or flooding. Stakeholder engagement is at the center of the process, indicating the need to engage with communities, city staff, asset managers, resource agencies, and permitting agencies along the way. We will walk through each step of the process as part of this training, interspersed with game play. </a:t>
            </a:r>
            <a:endParaRPr lang="en-US" sz="1200" kern="1200" dirty="0">
              <a:solidFill>
                <a:schemeClr val="tx1"/>
              </a:solidFill>
              <a:effectLst/>
              <a:latin typeface="AECOM Sans" panose="020B0504020202020204" pitchFamily="34" charset="0"/>
              <a:ea typeface="+mn-ea"/>
              <a:cs typeface="+mn-cs"/>
            </a:endParaRPr>
          </a:p>
        </p:txBody>
      </p:sp>
      <p:sp>
        <p:nvSpPr>
          <p:cNvPr id="4" name="Slide Number Placeholder 3"/>
          <p:cNvSpPr>
            <a:spLocks noGrp="1"/>
          </p:cNvSpPr>
          <p:nvPr>
            <p:ph type="sldNum" sz="quarter" idx="10"/>
          </p:nvPr>
        </p:nvSpPr>
        <p:spPr/>
        <p:txBody>
          <a:bodyPr/>
          <a:lstStyle/>
          <a:p>
            <a:fld id="{560B52A1-CCB2-4AAD-86EF-43FEE5A3BB26}" type="slidenum">
              <a:rPr lang="en-US" smtClean="0"/>
              <a:pPr/>
              <a:t>12</a:t>
            </a:fld>
            <a:endParaRPr lang="en-US" dirty="0"/>
          </a:p>
        </p:txBody>
      </p:sp>
    </p:spTree>
    <p:extLst>
      <p:ext uri="{BB962C8B-B14F-4D97-AF65-F5344CB8AC3E}">
        <p14:creationId xmlns:p14="http://schemas.microsoft.com/office/powerpoint/2010/main" val="4805882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effectLst/>
                <a:latin typeface="AECOM Sans" panose="020B0504020202020204" pitchFamily="34" charset="0"/>
                <a:ea typeface="+mn-ea"/>
                <a:cs typeface="+mn-cs"/>
              </a:rPr>
              <a:t>Speaker Notes:</a:t>
            </a:r>
          </a:p>
          <a:p>
            <a:endParaRPr lang="en-US" sz="1200" b="1" kern="1200" dirty="0" smtClean="0">
              <a:solidFill>
                <a:schemeClr val="tx1"/>
              </a:solidFill>
              <a:effectLst/>
              <a:latin typeface="AECOM Sans" panose="020B0504020202020204" pitchFamily="34" charset="0"/>
              <a:ea typeface="+mn-ea"/>
              <a:cs typeface="+mn-cs"/>
            </a:endParaRPr>
          </a:p>
          <a:p>
            <a:r>
              <a:rPr lang="en-US" sz="1200" kern="1200" dirty="0" smtClean="0">
                <a:solidFill>
                  <a:schemeClr val="tx1"/>
                </a:solidFill>
                <a:effectLst/>
                <a:latin typeface="AECOM Sans" panose="020B0504020202020204" pitchFamily="34" charset="0"/>
                <a:ea typeface="+mn-ea"/>
                <a:cs typeface="+mn-cs"/>
              </a:rPr>
              <a:t>The Game of Extremes, which we’re about to play, focuses on a</a:t>
            </a:r>
            <a:r>
              <a:rPr lang="en-US" sz="1200" kern="1200" baseline="0" dirty="0" smtClean="0">
                <a:solidFill>
                  <a:schemeClr val="tx1"/>
                </a:solidFill>
                <a:effectLst/>
                <a:latin typeface="AECOM Sans" panose="020B0504020202020204" pitchFamily="34" charset="0"/>
                <a:ea typeface="+mn-ea"/>
                <a:cs typeface="+mn-cs"/>
              </a:rPr>
              <a:t> few of the steps in the process, namely, Asset Inventory, Vulnerability Assessment, an optional Risk Assessment, Adaptation Planning and Budgeting, and an optional Implementation exercise.  </a:t>
            </a:r>
            <a:r>
              <a:rPr lang="en-US" sz="1200" u="none" kern="1200" baseline="0" dirty="0" smtClean="0">
                <a:solidFill>
                  <a:srgbClr val="FF0000"/>
                </a:solidFill>
                <a:effectLst/>
                <a:latin typeface="AECOM Sans" panose="020B0504020202020204" pitchFamily="34" charset="0"/>
                <a:ea typeface="+mn-ea"/>
                <a:cs typeface="+mn-cs"/>
              </a:rPr>
              <a:t>The Climate Science step has been carried out for us as part of the game development, and you will receive a summary of the climate science analysis in the form of a scenario card in due course. </a:t>
            </a:r>
            <a:endParaRPr lang="en-US" sz="1200" u="none" kern="1200" dirty="0">
              <a:solidFill>
                <a:srgbClr val="FF0000"/>
              </a:solidFill>
              <a:effectLst/>
              <a:latin typeface="AECOM Sans" panose="020B0504020202020204" pitchFamily="34" charset="0"/>
              <a:ea typeface="+mn-ea"/>
              <a:cs typeface="+mn-cs"/>
            </a:endParaRPr>
          </a:p>
        </p:txBody>
      </p:sp>
      <p:sp>
        <p:nvSpPr>
          <p:cNvPr id="4" name="Slide Number Placeholder 3"/>
          <p:cNvSpPr>
            <a:spLocks noGrp="1"/>
          </p:cNvSpPr>
          <p:nvPr>
            <p:ph type="sldNum" sz="quarter" idx="10"/>
          </p:nvPr>
        </p:nvSpPr>
        <p:spPr/>
        <p:txBody>
          <a:bodyPr/>
          <a:lstStyle/>
          <a:p>
            <a:fld id="{560B52A1-CCB2-4AAD-86EF-43FEE5A3BB26}" type="slidenum">
              <a:rPr lang="en-US" smtClean="0"/>
              <a:pPr/>
              <a:t>13</a:t>
            </a:fld>
            <a:endParaRPr lang="en-US" dirty="0"/>
          </a:p>
        </p:txBody>
      </p:sp>
    </p:spTree>
    <p:extLst>
      <p:ext uri="{BB962C8B-B14F-4D97-AF65-F5344CB8AC3E}">
        <p14:creationId xmlns:p14="http://schemas.microsoft.com/office/powerpoint/2010/main" val="4805882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Speaker</a:t>
            </a:r>
            <a:r>
              <a:rPr lang="en-US" b="1" baseline="0" dirty="0" smtClean="0"/>
              <a:t> Notes:</a:t>
            </a:r>
          </a:p>
          <a:p>
            <a:endParaRPr lang="en-US" b="1" baseline="0" dirty="0" smtClean="0"/>
          </a:p>
          <a:p>
            <a:r>
              <a:rPr lang="en-US" b="0" baseline="0" dirty="0" smtClean="0"/>
              <a:t>As noted for the previous slide, the first step in the adaptation planning process is normally a review of the science, but in the game, the science review has already been done and will be presented to players in the form of a climate scenario card. As such, we start the game with a focus on getting to know the city. In real life, this step is done by default through the knowledge and expertise of city staff, although the process of familiarizing oneself with key players in an adaptation planning process, and with the layout of your city from a risk and adaptation planning perspective are important steps in real-world adaptation planning. </a:t>
            </a:r>
          </a:p>
          <a:p>
            <a:endParaRPr lang="en-US" b="0" baseline="0" dirty="0" smtClean="0"/>
          </a:p>
          <a:p>
            <a:r>
              <a:rPr lang="en-US" b="0" baseline="0" dirty="0" smtClean="0"/>
              <a:t>The first step in the game will be to take some time to get acquainted with our fictitious city, our roles and the game board.</a:t>
            </a:r>
          </a:p>
        </p:txBody>
      </p:sp>
      <p:sp>
        <p:nvSpPr>
          <p:cNvPr id="4" name="Slide Number Placeholder 3"/>
          <p:cNvSpPr>
            <a:spLocks noGrp="1"/>
          </p:cNvSpPr>
          <p:nvPr>
            <p:ph type="sldNum" sz="quarter" idx="10"/>
          </p:nvPr>
        </p:nvSpPr>
        <p:spPr/>
        <p:txBody>
          <a:bodyPr/>
          <a:lstStyle/>
          <a:p>
            <a:fld id="{C4C9B05C-733B-4589-AB9F-7464574A668E}"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2470978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smtClean="0"/>
              <a:t>Speaker Notes:</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i="0" dirty="0" smtClean="0"/>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i="0" dirty="0" smtClean="0"/>
              <a:t>The first section of the game will focus</a:t>
            </a:r>
            <a:r>
              <a:rPr lang="en-US" i="0" baseline="0" dirty="0" smtClean="0"/>
              <a:t> on inventorying the assets in the city and deciding which are the most critical for the city’s resilience. In a typical asset inventory process, we would identify categories and individual assets; meet with managers and stakeholders, collect data and identify gaps; and select the assets on which to focus further analysis. These steps are embedded in the questions listed on this slide. </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i="0" baseline="0" dirty="0" smtClean="0"/>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i="0" baseline="0" dirty="0" smtClean="0"/>
              <a:t>The images to the right are of the game pieces and worksheets we’ll use during this step</a:t>
            </a:r>
            <a:endParaRPr lang="en-US" sz="1200" i="1" kern="1200" dirty="0" smtClean="0">
              <a:solidFill>
                <a:schemeClr val="tx1"/>
              </a:solidFill>
              <a:effectLst/>
              <a:latin typeface="Arial" panose="020B0604020202020204" pitchFamily="34" charset="0"/>
              <a:ea typeface="+mn-ea"/>
              <a:cs typeface="+mn-cs"/>
            </a:endParaRPr>
          </a:p>
        </p:txBody>
      </p:sp>
      <p:sp>
        <p:nvSpPr>
          <p:cNvPr id="4" name="Slide Number Placeholder 3"/>
          <p:cNvSpPr>
            <a:spLocks noGrp="1"/>
          </p:cNvSpPr>
          <p:nvPr>
            <p:ph type="sldNum" sz="quarter" idx="10"/>
          </p:nvPr>
        </p:nvSpPr>
        <p:spPr/>
        <p:txBody>
          <a:bodyPr/>
          <a:lstStyle/>
          <a:p>
            <a:fld id="{560B52A1-CCB2-4AAD-86EF-43FEE5A3BB26}" type="slidenum">
              <a:rPr lang="en-US" smtClean="0"/>
              <a:pPr/>
              <a:t>15</a:t>
            </a:fld>
            <a:endParaRPr lang="en-US" dirty="0"/>
          </a:p>
        </p:txBody>
      </p:sp>
    </p:spTree>
    <p:extLst>
      <p:ext uri="{BB962C8B-B14F-4D97-AF65-F5344CB8AC3E}">
        <p14:creationId xmlns:p14="http://schemas.microsoft.com/office/powerpoint/2010/main" val="35513910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smtClean="0"/>
              <a:t>Speaker Notes:</a:t>
            </a:r>
          </a:p>
          <a:p>
            <a:endParaRPr lang="en-US" b="1"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smtClean="0"/>
              <a:t>The Vulnerability Assessment process </a:t>
            </a:r>
            <a:r>
              <a:rPr lang="en-US" sz="1200" kern="1200" baseline="0" dirty="0" smtClean="0">
                <a:solidFill>
                  <a:schemeClr val="tx1"/>
                </a:solidFill>
                <a:effectLst/>
                <a:latin typeface="AECOM Sans" panose="020B0504020202020204" pitchFamily="34" charset="0"/>
                <a:ea typeface="+mn-ea"/>
                <a:cs typeface="+mn-cs"/>
              </a:rPr>
              <a:t>assesses the vulnerability of assets by thinking through the asset’s exposure, sensitivity, and adaptive capacity. This is an important process both in this game, but also in the real world. Understanding the vulnerability of your assets is an essential step to understanding how to protect them. </a:t>
            </a:r>
            <a:endParaRPr lang="en-US" b="0" baseline="0" dirty="0" smtClean="0"/>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i="0" dirty="0" smtClean="0"/>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i="0" dirty="0" smtClean="0"/>
          </a:p>
          <a:p>
            <a:pPr marL="0" indent="0">
              <a:buFont typeface="Arial" panose="020B0604020202020204" pitchFamily="34" charset="0"/>
              <a:buNone/>
            </a:pPr>
            <a:r>
              <a:rPr lang="en-US" sz="1200" i="0" kern="1200" dirty="0" smtClean="0">
                <a:solidFill>
                  <a:schemeClr val="tx1"/>
                </a:solidFill>
                <a:effectLst/>
                <a:latin typeface="Arial" panose="020B0604020202020204" pitchFamily="34" charset="0"/>
                <a:ea typeface="+mn-ea"/>
                <a:cs typeface="+mn-cs"/>
              </a:rPr>
              <a:t>Elevated</a:t>
            </a:r>
            <a:r>
              <a:rPr lang="en-US" sz="1200" i="0" kern="1200" baseline="0" dirty="0" smtClean="0">
                <a:solidFill>
                  <a:schemeClr val="tx1"/>
                </a:solidFill>
                <a:effectLst/>
                <a:latin typeface="Arial" panose="020B0604020202020204" pitchFamily="34" charset="0"/>
                <a:ea typeface="+mn-ea"/>
                <a:cs typeface="+mn-cs"/>
              </a:rPr>
              <a:t> home image: https://www.wolfehousebuildingmovers.com/category/services/house-building-lifting/</a:t>
            </a:r>
            <a:endParaRPr lang="en-US" sz="1200" i="0" kern="1200" dirty="0" smtClean="0">
              <a:solidFill>
                <a:schemeClr val="tx1"/>
              </a:solidFill>
              <a:effectLst/>
              <a:latin typeface="Arial" panose="020B0604020202020204" pitchFamily="34" charset="0"/>
              <a:ea typeface="+mn-ea"/>
              <a:cs typeface="+mn-cs"/>
            </a:endParaRPr>
          </a:p>
        </p:txBody>
      </p:sp>
      <p:sp>
        <p:nvSpPr>
          <p:cNvPr id="4" name="Slide Number Placeholder 3"/>
          <p:cNvSpPr>
            <a:spLocks noGrp="1"/>
          </p:cNvSpPr>
          <p:nvPr>
            <p:ph type="sldNum" sz="quarter" idx="10"/>
          </p:nvPr>
        </p:nvSpPr>
        <p:spPr/>
        <p:txBody>
          <a:bodyPr/>
          <a:lstStyle/>
          <a:p>
            <a:fld id="{560B52A1-CCB2-4AAD-86EF-43FEE5A3BB26}" type="slidenum">
              <a:rPr lang="en-US" smtClean="0"/>
              <a:pPr/>
              <a:t>16</a:t>
            </a:fld>
            <a:endParaRPr lang="en-US" dirty="0"/>
          </a:p>
        </p:txBody>
      </p:sp>
      <p:sp>
        <p:nvSpPr>
          <p:cNvPr id="5" name="Date Placeholder 4"/>
          <p:cNvSpPr>
            <a:spLocks noGrp="1"/>
          </p:cNvSpPr>
          <p:nvPr>
            <p:ph type="dt" idx="11"/>
          </p:nvPr>
        </p:nvSpPr>
        <p:spPr/>
        <p:txBody>
          <a:bodyPr/>
          <a:lstStyle/>
          <a:p>
            <a:fld id="{2793EC9D-D2F6-4E6B-8486-585D5758E2DE}" type="datetime1">
              <a:rPr lang="en-US" smtClean="0"/>
              <a:t>11/13/2018</a:t>
            </a:fld>
            <a:endParaRPr lang="en-US" dirty="0"/>
          </a:p>
        </p:txBody>
      </p:sp>
    </p:spTree>
    <p:extLst>
      <p:ext uri="{BB962C8B-B14F-4D97-AF65-F5344CB8AC3E}">
        <p14:creationId xmlns:p14="http://schemas.microsoft.com/office/powerpoint/2010/main" val="35513910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smtClean="0"/>
              <a:t>Speaker Notes:</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i="0" dirty="0" smtClean="0"/>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baseline="0" dirty="0" smtClean="0"/>
              <a:t>During the Vulnerability Assessment section of the game, we will consider the exposure, sensitivity and adaptive capacity of each of our prioritized assets from the asset inventory. One of the steps in this process will be to decide how we will define high, medium and low exposure, sensitivity and adaptive capacity. The definitions at the bottom of this slide are possible definitions for high exposure, sensitivity and adaptive capacity. </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i="0" dirty="0" smtClean="0"/>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i="0" dirty="0" smtClean="0"/>
              <a:t>In order to come up with</a:t>
            </a:r>
            <a:r>
              <a:rPr lang="en-US" i="0" baseline="0" dirty="0" smtClean="0"/>
              <a:t> a vulnerability score for each asset (and thereby compare one asset vulnerability to another), we add up its individual exposure, sensitivity and adaptive capacity scores. In real life, one of these scores, e.g., sensitivity,  may be weighted more than another one, e.g., adaptive capacity. </a:t>
            </a:r>
          </a:p>
          <a:p>
            <a:pPr marL="0" indent="0">
              <a:buFont typeface="Arial" panose="020B0604020202020204" pitchFamily="34" charset="0"/>
              <a:buNone/>
            </a:pPr>
            <a:endParaRPr lang="en-US" sz="1200" i="1" kern="1200" dirty="0" smtClean="0">
              <a:solidFill>
                <a:schemeClr val="tx1"/>
              </a:solidFill>
              <a:effectLst/>
              <a:latin typeface="Arial" panose="020B0604020202020204" pitchFamily="34" charset="0"/>
              <a:ea typeface="+mn-ea"/>
              <a:cs typeface="+mn-cs"/>
            </a:endParaRPr>
          </a:p>
        </p:txBody>
      </p:sp>
      <p:sp>
        <p:nvSpPr>
          <p:cNvPr id="4" name="Slide Number Placeholder 3"/>
          <p:cNvSpPr>
            <a:spLocks noGrp="1"/>
          </p:cNvSpPr>
          <p:nvPr>
            <p:ph type="sldNum" sz="quarter" idx="10"/>
          </p:nvPr>
        </p:nvSpPr>
        <p:spPr/>
        <p:txBody>
          <a:bodyPr/>
          <a:lstStyle/>
          <a:p>
            <a:fld id="{560B52A1-CCB2-4AAD-86EF-43FEE5A3BB26}" type="slidenum">
              <a:rPr lang="en-US" smtClean="0"/>
              <a:pPr/>
              <a:t>17</a:t>
            </a:fld>
            <a:endParaRPr lang="en-US" dirty="0"/>
          </a:p>
        </p:txBody>
      </p:sp>
      <p:sp>
        <p:nvSpPr>
          <p:cNvPr id="5" name="Date Placeholder 4"/>
          <p:cNvSpPr>
            <a:spLocks noGrp="1"/>
          </p:cNvSpPr>
          <p:nvPr>
            <p:ph type="dt" idx="11"/>
          </p:nvPr>
        </p:nvSpPr>
        <p:spPr/>
        <p:txBody>
          <a:bodyPr/>
          <a:lstStyle/>
          <a:p>
            <a:fld id="{7A96C576-6A75-43F8-980B-12BDABB3C847}" type="datetime1">
              <a:rPr lang="en-US" smtClean="0"/>
              <a:t>11/13/2018</a:t>
            </a:fld>
            <a:endParaRPr lang="en-US" dirty="0"/>
          </a:p>
        </p:txBody>
      </p:sp>
    </p:spTree>
    <p:extLst>
      <p:ext uri="{BB962C8B-B14F-4D97-AF65-F5344CB8AC3E}">
        <p14:creationId xmlns:p14="http://schemas.microsoft.com/office/powerpoint/2010/main" val="355139100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smtClean="0"/>
              <a:t>Speaker Notes:</a:t>
            </a:r>
          </a:p>
          <a:p>
            <a:endParaRPr lang="en-US" b="1" baseline="0" dirty="0" smtClean="0"/>
          </a:p>
          <a:p>
            <a:r>
              <a:rPr lang="en-US" baseline="0" dirty="0" smtClean="0"/>
              <a:t>A risk assessment helps differentiate the severity of impacts to different assets that may be exposed to the same climate hazard. </a:t>
            </a:r>
            <a:r>
              <a:rPr lang="en-US" b="1" baseline="0" dirty="0" smtClean="0"/>
              <a:t> </a:t>
            </a:r>
            <a:r>
              <a:rPr lang="en-US" sz="1200" b="0" i="0" baseline="0" dirty="0" smtClean="0">
                <a:latin typeface="Arial" panose="020B0604020202020204" pitchFamily="34" charset="0"/>
              </a:rPr>
              <a:t>In this section of the game, we will develop qualitative consequence statements describing the consequence of an extreme heat impact on an asset. </a:t>
            </a:r>
            <a:r>
              <a:rPr lang="en-US" sz="1200" dirty="0" smtClean="0">
                <a:latin typeface="Gill Sans MT" panose="020B0502020104020203" pitchFamily="34" charset="0"/>
              </a:rPr>
              <a:t>Groups identify consequence of the heat impact on each asset in terms of relative </a:t>
            </a:r>
            <a:r>
              <a:rPr lang="en-US" sz="1200" i="1" dirty="0" smtClean="0">
                <a:latin typeface="Gill Sans MT" panose="020B0502020104020203" pitchFamily="34" charset="0"/>
              </a:rPr>
              <a:t>damage</a:t>
            </a:r>
            <a:r>
              <a:rPr lang="en-US" sz="1200" dirty="0" smtClean="0">
                <a:latin typeface="Gill Sans MT" panose="020B0502020104020203" pitchFamily="34" charset="0"/>
              </a:rPr>
              <a:t>, </a:t>
            </a:r>
            <a:r>
              <a:rPr lang="en-US" sz="1200" i="1" dirty="0" smtClean="0">
                <a:latin typeface="Gill Sans MT" panose="020B0502020104020203" pitchFamily="34" charset="0"/>
              </a:rPr>
              <a:t>disruption</a:t>
            </a:r>
            <a:r>
              <a:rPr lang="en-US" sz="1200" dirty="0" smtClean="0">
                <a:latin typeface="Gill Sans MT" panose="020B0502020104020203" pitchFamily="34" charset="0"/>
              </a:rPr>
              <a:t>, and </a:t>
            </a:r>
            <a:r>
              <a:rPr lang="en-US" sz="1200" i="1" dirty="0" smtClean="0">
                <a:latin typeface="Gill Sans MT" panose="020B0502020104020203" pitchFamily="34" charset="0"/>
              </a:rPr>
              <a:t>cost</a:t>
            </a:r>
            <a:r>
              <a:rPr lang="en-US" sz="1200" dirty="0" smtClean="0">
                <a:latin typeface="Gill Sans MT" panose="020B0502020104020203" pitchFamily="34" charset="0"/>
              </a:rPr>
              <a:t> and complete Risk Assessment Table</a:t>
            </a:r>
          </a:p>
        </p:txBody>
      </p:sp>
      <p:sp>
        <p:nvSpPr>
          <p:cNvPr id="4" name="Slide Number Placeholder 3"/>
          <p:cNvSpPr>
            <a:spLocks noGrp="1"/>
          </p:cNvSpPr>
          <p:nvPr>
            <p:ph type="sldNum" sz="quarter" idx="10"/>
          </p:nvPr>
        </p:nvSpPr>
        <p:spPr/>
        <p:txBody>
          <a:bodyPr/>
          <a:lstStyle/>
          <a:p>
            <a:fld id="{560B52A1-CCB2-4AAD-86EF-43FEE5A3BB26}" type="slidenum">
              <a:rPr lang="en-US" smtClean="0"/>
              <a:pPr/>
              <a:t>18</a:t>
            </a:fld>
            <a:endParaRPr lang="en-US" dirty="0"/>
          </a:p>
        </p:txBody>
      </p:sp>
      <p:sp>
        <p:nvSpPr>
          <p:cNvPr id="5" name="Date Placeholder 4"/>
          <p:cNvSpPr>
            <a:spLocks noGrp="1"/>
          </p:cNvSpPr>
          <p:nvPr>
            <p:ph type="dt" idx="11"/>
          </p:nvPr>
        </p:nvSpPr>
        <p:spPr/>
        <p:txBody>
          <a:bodyPr/>
          <a:lstStyle/>
          <a:p>
            <a:fld id="{FBE5F0E1-3C8D-4AE0-A993-BC56EBA00E59}" type="datetime1">
              <a:rPr lang="en-US" smtClean="0"/>
              <a:t>11/13/2018</a:t>
            </a:fld>
            <a:endParaRPr lang="en-US" dirty="0"/>
          </a:p>
        </p:txBody>
      </p:sp>
    </p:spTree>
    <p:extLst>
      <p:ext uri="{BB962C8B-B14F-4D97-AF65-F5344CB8AC3E}">
        <p14:creationId xmlns:p14="http://schemas.microsoft.com/office/powerpoint/2010/main" val="35513910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smtClean="0"/>
              <a:t>Speaker Notes:</a:t>
            </a:r>
          </a:p>
          <a:p>
            <a:endParaRPr lang="en-US" b="1" baseline="0" dirty="0" smtClean="0"/>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smtClean="0">
                <a:solidFill>
                  <a:schemeClr val="tx1"/>
                </a:solidFill>
                <a:effectLst/>
                <a:latin typeface="AECOM Sans" panose="020B0504020202020204" pitchFamily="34" charset="0"/>
                <a:ea typeface="+mn-ea"/>
                <a:cs typeface="+mn-cs"/>
              </a:rPr>
              <a:t>Physical or structural adaptation strategies refer to on-the-ground</a:t>
            </a:r>
            <a:r>
              <a:rPr lang="en-US" sz="1200" kern="1200" baseline="0" dirty="0" smtClean="0">
                <a:solidFill>
                  <a:schemeClr val="tx1"/>
                </a:solidFill>
                <a:effectLst/>
                <a:latin typeface="AECOM Sans" panose="020B0504020202020204" pitchFamily="34" charset="0"/>
                <a:ea typeface="+mn-ea"/>
                <a:cs typeface="+mn-cs"/>
              </a:rPr>
              <a:t> changes to infrastructure and, for extreme heat, are most likely focused on redesigning or protecting the asset (or population) from heat. </a:t>
            </a:r>
          </a:p>
          <a:p>
            <a:pPr marL="0" indent="0">
              <a:buFont typeface="Arial" panose="020B0604020202020204" pitchFamily="34" charset="0"/>
              <a:buNone/>
            </a:pPr>
            <a:endParaRPr lang="en-US" b="0" baseline="0" dirty="0" smtClean="0"/>
          </a:p>
          <a:p>
            <a:pPr marL="0" indent="0">
              <a:buFont typeface="Arial" panose="020B0604020202020204" pitchFamily="34" charset="0"/>
              <a:buNone/>
            </a:pPr>
            <a:r>
              <a:rPr lang="en-US" b="0" baseline="0" dirty="0" smtClean="0"/>
              <a:t>Governance strategies (such policies, programs etc) </a:t>
            </a:r>
            <a:r>
              <a:rPr lang="en-US" sz="1200" kern="1200" baseline="0" dirty="0" smtClean="0">
                <a:solidFill>
                  <a:schemeClr val="tx1"/>
                </a:solidFill>
                <a:effectLst/>
                <a:latin typeface="AECOM Sans" panose="020B0504020202020204" pitchFamily="34" charset="0"/>
                <a:ea typeface="+mn-ea"/>
                <a:cs typeface="+mn-cs"/>
              </a:rPr>
              <a:t>include building code and policy updates, disaster response plans, cool roof or impervious surface ordinances, or city-wide adopting of green infrastructure design guidance which can improve community resilience to future climate change hazards incrementally over time as new projects are implemented</a:t>
            </a:r>
            <a:endParaRPr lang="en-US" b="0" baseline="0" dirty="0" smtClean="0"/>
          </a:p>
          <a:p>
            <a:pPr marL="0" indent="0">
              <a:buFont typeface="Arial" panose="020B0604020202020204" pitchFamily="34" charset="0"/>
              <a:buNone/>
            </a:pPr>
            <a:endParaRPr lang="en-US" b="0" baseline="0" dirty="0" smtClean="0"/>
          </a:p>
          <a:p>
            <a:pPr marL="0" indent="0">
              <a:buFont typeface="Arial" panose="020B0604020202020204" pitchFamily="34" charset="0"/>
              <a:buNone/>
            </a:pPr>
            <a:r>
              <a:rPr lang="en-US" sz="1200" kern="1200" dirty="0" smtClean="0">
                <a:solidFill>
                  <a:schemeClr val="tx1"/>
                </a:solidFill>
                <a:effectLst/>
                <a:latin typeface="AECOM Sans" panose="020B0504020202020204" pitchFamily="34" charset="0"/>
                <a:ea typeface="+mn-ea"/>
                <a:cs typeface="+mn-cs"/>
              </a:rPr>
              <a:t>In addition to differences between</a:t>
            </a:r>
            <a:r>
              <a:rPr lang="en-US" sz="1200" kern="1200" baseline="0" dirty="0" smtClean="0">
                <a:solidFill>
                  <a:schemeClr val="tx1"/>
                </a:solidFill>
                <a:effectLst/>
                <a:latin typeface="AECOM Sans" panose="020B0504020202020204" pitchFamily="34" charset="0"/>
                <a:ea typeface="+mn-ea"/>
                <a:cs typeface="+mn-cs"/>
              </a:rPr>
              <a:t> structural and non-structural adaptation measures, adaptation strategies can either be asset-specific or regional in nature. Regional strategies will require collaboration across multiple stakeholders and agencies and may be necessary particularly at political boundaries (for example, county or city lines) where an integrated solution is required. </a:t>
            </a:r>
            <a:endParaRPr lang="en-US" b="0" baseline="0" dirty="0" smtClean="0"/>
          </a:p>
          <a:p>
            <a:pPr marL="0" indent="0">
              <a:buFont typeface="Arial" panose="020B0604020202020204" pitchFamily="34" charset="0"/>
              <a:buNone/>
            </a:pPr>
            <a:endParaRPr lang="en-US" b="0" baseline="0" dirty="0" smtClean="0"/>
          </a:p>
          <a:p>
            <a:pPr marL="0" indent="0">
              <a:buFont typeface="Arial" panose="020B0604020202020204" pitchFamily="34" charset="0"/>
              <a:buNone/>
            </a:pPr>
            <a:r>
              <a:rPr lang="en-US" b="0" baseline="0" dirty="0" smtClean="0"/>
              <a:t>In this section of the game, </a:t>
            </a:r>
          </a:p>
          <a:p>
            <a:pPr marL="171450" indent="-171450">
              <a:buFont typeface="Arial" panose="020B0604020202020204" pitchFamily="34" charset="0"/>
              <a:buChar char="•"/>
            </a:pPr>
            <a:r>
              <a:rPr lang="en-US" b="0" baseline="0" dirty="0" smtClean="0"/>
              <a:t>Review potential adaptation options and associated costs. </a:t>
            </a:r>
          </a:p>
          <a:p>
            <a:pPr marL="171450" indent="-171450">
              <a:buFont typeface="Arial" panose="020B0604020202020204" pitchFamily="34" charset="0"/>
              <a:buChar char="•"/>
            </a:pPr>
            <a:r>
              <a:rPr lang="en-US" b="0" baseline="0" dirty="0" smtClean="0"/>
              <a:t>Teams will strategize how to protect assets with allotted funding.</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smtClean="0"/>
              <a:t>Teams should record results in their own workbook in the short- and long-term adaptation plan tables </a:t>
            </a:r>
          </a:p>
        </p:txBody>
      </p:sp>
      <p:sp>
        <p:nvSpPr>
          <p:cNvPr id="4" name="Slide Number Placeholder 3"/>
          <p:cNvSpPr>
            <a:spLocks noGrp="1"/>
          </p:cNvSpPr>
          <p:nvPr>
            <p:ph type="sldNum" sz="quarter" idx="10"/>
          </p:nvPr>
        </p:nvSpPr>
        <p:spPr/>
        <p:txBody>
          <a:bodyPr/>
          <a:lstStyle/>
          <a:p>
            <a:fld id="{560B52A1-CCB2-4AAD-86EF-43FEE5A3BB26}" type="slidenum">
              <a:rPr lang="en-US" smtClean="0"/>
              <a:pPr/>
              <a:t>19</a:t>
            </a:fld>
            <a:endParaRPr lang="en-US" dirty="0"/>
          </a:p>
        </p:txBody>
      </p:sp>
      <p:sp>
        <p:nvSpPr>
          <p:cNvPr id="5" name="Date Placeholder 4"/>
          <p:cNvSpPr>
            <a:spLocks noGrp="1"/>
          </p:cNvSpPr>
          <p:nvPr>
            <p:ph type="dt" idx="11"/>
          </p:nvPr>
        </p:nvSpPr>
        <p:spPr/>
        <p:txBody>
          <a:bodyPr/>
          <a:lstStyle/>
          <a:p>
            <a:fld id="{5274C8D4-A881-4896-9DE7-FB14F2ADAF04}" type="datetime1">
              <a:rPr lang="en-US" smtClean="0"/>
              <a:t>11/13/2018</a:t>
            </a:fld>
            <a:endParaRPr lang="en-US" dirty="0"/>
          </a:p>
        </p:txBody>
      </p:sp>
    </p:spTree>
    <p:extLst>
      <p:ext uri="{BB962C8B-B14F-4D97-AF65-F5344CB8AC3E}">
        <p14:creationId xmlns:p14="http://schemas.microsoft.com/office/powerpoint/2010/main" val="35513910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smtClean="0"/>
              <a:t>Speaker Notes:</a:t>
            </a:r>
          </a:p>
          <a:p>
            <a:endParaRPr lang="en-US" b="1"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smtClean="0"/>
              <a:t>Implementing adaptation measures requires careful attention to ensuring political will, funding and support within the city exist to enable the successful implementation of an action. In this section of the game, we will choose one of the adaptation strategies from the previous section and use it to think through key implementation questions.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smtClean="0"/>
          </a:p>
          <a:p>
            <a:r>
              <a:rPr lang="en-US" b="0" baseline="0" dirty="0" smtClean="0"/>
              <a:t>Tree planting: https://caseytrees.org/event/volunteer-johnson-middle-school-community-tree-planting/</a:t>
            </a:r>
          </a:p>
          <a:p>
            <a:pPr marL="0" marR="0" indent="0" algn="l" defTabSz="914400" rtl="0" eaLnBrk="1" fontAlgn="auto" latinLnBrk="0" hangingPunct="1">
              <a:lnSpc>
                <a:spcPct val="100000"/>
              </a:lnSpc>
              <a:spcBef>
                <a:spcPts val="0"/>
              </a:spcBef>
              <a:spcAft>
                <a:spcPts val="0"/>
              </a:spcAft>
              <a:buClrTx/>
              <a:buSzTx/>
              <a:buFontTx/>
              <a:buNone/>
              <a:tabLst/>
              <a:defRPr/>
            </a:pPr>
            <a:r>
              <a:rPr lang="en-US" i="0" dirty="0" smtClean="0"/>
              <a:t>Rail painted white image: https://www.telegraph.co.uk/news/uknews/road-and-rail-transport/10204211/Heat-hits-train-punctuality-tracks-to-be-painted-white-to-counteract-hot-weather.html</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smtClean="0"/>
          </a:p>
        </p:txBody>
      </p:sp>
      <p:sp>
        <p:nvSpPr>
          <p:cNvPr id="4" name="Slide Number Placeholder 3"/>
          <p:cNvSpPr>
            <a:spLocks noGrp="1"/>
          </p:cNvSpPr>
          <p:nvPr>
            <p:ph type="sldNum" sz="quarter" idx="10"/>
          </p:nvPr>
        </p:nvSpPr>
        <p:spPr/>
        <p:txBody>
          <a:bodyPr/>
          <a:lstStyle/>
          <a:p>
            <a:fld id="{560B52A1-CCB2-4AAD-86EF-43FEE5A3BB26}" type="slidenum">
              <a:rPr lang="en-US" smtClean="0"/>
              <a:pPr/>
              <a:t>20</a:t>
            </a:fld>
            <a:endParaRPr lang="en-US" dirty="0"/>
          </a:p>
        </p:txBody>
      </p:sp>
      <p:sp>
        <p:nvSpPr>
          <p:cNvPr id="5" name="Date Placeholder 4"/>
          <p:cNvSpPr>
            <a:spLocks noGrp="1"/>
          </p:cNvSpPr>
          <p:nvPr>
            <p:ph type="dt" idx="11"/>
          </p:nvPr>
        </p:nvSpPr>
        <p:spPr/>
        <p:txBody>
          <a:bodyPr/>
          <a:lstStyle/>
          <a:p>
            <a:fld id="{AEA5C83D-208D-49C8-B95C-BCA1A44A621F}" type="datetime1">
              <a:rPr lang="en-US" smtClean="0"/>
              <a:t>11/13/2018</a:t>
            </a:fld>
            <a:endParaRPr lang="en-US" dirty="0"/>
          </a:p>
        </p:txBody>
      </p:sp>
    </p:spTree>
    <p:extLst>
      <p:ext uri="{BB962C8B-B14F-4D97-AF65-F5344CB8AC3E}">
        <p14:creationId xmlns:p14="http://schemas.microsoft.com/office/powerpoint/2010/main" val="35513910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Speaker Notes:</a:t>
            </a:r>
          </a:p>
          <a:p>
            <a:endParaRPr lang="en-US" b="1" dirty="0" smtClean="0"/>
          </a:p>
          <a:p>
            <a:r>
              <a:rPr lang="en-US" dirty="0" smtClean="0"/>
              <a:t>Now we</a:t>
            </a:r>
            <a:r>
              <a:rPr lang="en-US" baseline="0" dirty="0" smtClean="0"/>
              <a:t> will discuss extreme heat </a:t>
            </a:r>
            <a:r>
              <a:rPr lang="en-US" dirty="0" smtClean="0"/>
              <a:t>and floods and how they</a:t>
            </a:r>
            <a:r>
              <a:rPr lang="en-US" baseline="0" dirty="0" smtClean="0"/>
              <a:t> are</a:t>
            </a:r>
            <a:r>
              <a:rPr lang="en-US" dirty="0" smtClean="0"/>
              <a:t> relevant</a:t>
            </a:r>
            <a:r>
              <a:rPr lang="en-US" baseline="0" dirty="0" smtClean="0"/>
              <a:t> to city assets and operations and provides an opportunity for the trainer to customize the content to reflect local climate projections.</a:t>
            </a:r>
            <a:endParaRPr lang="en-US" dirty="0"/>
          </a:p>
        </p:txBody>
      </p:sp>
      <p:sp>
        <p:nvSpPr>
          <p:cNvPr id="4" name="Slide Number Placeholder 3"/>
          <p:cNvSpPr>
            <a:spLocks noGrp="1"/>
          </p:cNvSpPr>
          <p:nvPr>
            <p:ph type="sldNum" sz="quarter" idx="10"/>
          </p:nvPr>
        </p:nvSpPr>
        <p:spPr/>
        <p:txBody>
          <a:bodyPr/>
          <a:lstStyle/>
          <a:p>
            <a:fld id="{560B52A1-CCB2-4AAD-86EF-43FEE5A3BB26}" type="slidenum">
              <a:rPr lang="en-US" smtClean="0"/>
              <a:pPr/>
              <a:t>3</a:t>
            </a:fld>
            <a:endParaRPr lang="en-US" dirty="0"/>
          </a:p>
        </p:txBody>
      </p:sp>
    </p:spTree>
    <p:extLst>
      <p:ext uri="{BB962C8B-B14F-4D97-AF65-F5344CB8AC3E}">
        <p14:creationId xmlns:p14="http://schemas.microsoft.com/office/powerpoint/2010/main" val="40961530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t>Speaker Notes: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dirty="0" smtClean="0"/>
          </a:p>
          <a:p>
            <a:r>
              <a:rPr lang="en-US" dirty="0" smtClean="0"/>
              <a:t>Here</a:t>
            </a:r>
            <a:r>
              <a:rPr lang="en-US" baseline="0" dirty="0" smtClean="0"/>
              <a:t> we have the definition of extreme heat and information about observed and projected changes in extreme heat. </a:t>
            </a:r>
          </a:p>
          <a:p>
            <a:endParaRPr lang="en-US" baseline="0" dirty="0" smtClean="0"/>
          </a:p>
          <a:p>
            <a:r>
              <a:rPr lang="en-US" baseline="0" dirty="0" smtClean="0"/>
              <a:t>Image: http://www.climatecentral.org/gallery/maps/days-above-100f-projections</a:t>
            </a:r>
          </a:p>
          <a:p>
            <a:endParaRPr lang="en-US" baseline="0" dirty="0" smtClean="0"/>
          </a:p>
        </p:txBody>
      </p:sp>
      <p:sp>
        <p:nvSpPr>
          <p:cNvPr id="4" name="Slide Number Placeholder 3"/>
          <p:cNvSpPr>
            <a:spLocks noGrp="1"/>
          </p:cNvSpPr>
          <p:nvPr>
            <p:ph type="sldNum" sz="quarter" idx="10"/>
          </p:nvPr>
        </p:nvSpPr>
        <p:spPr/>
        <p:txBody>
          <a:bodyPr/>
          <a:lstStyle/>
          <a:p>
            <a:fld id="{560B52A1-CCB2-4AAD-86EF-43FEE5A3BB26}" type="slidenum">
              <a:rPr lang="en-US" smtClean="0"/>
              <a:pPr/>
              <a:t>4</a:t>
            </a:fld>
            <a:endParaRPr lang="en-US" dirty="0"/>
          </a:p>
        </p:txBody>
      </p:sp>
      <p:sp>
        <p:nvSpPr>
          <p:cNvPr id="5" name="Date Placeholder 4"/>
          <p:cNvSpPr>
            <a:spLocks noGrp="1"/>
          </p:cNvSpPr>
          <p:nvPr>
            <p:ph type="dt" idx="11"/>
          </p:nvPr>
        </p:nvSpPr>
        <p:spPr/>
        <p:txBody>
          <a:bodyPr/>
          <a:lstStyle/>
          <a:p>
            <a:fld id="{F7638EC1-946E-4164-A55C-37C96C5299F9}" type="datetime1">
              <a:rPr lang="en-US" smtClean="0"/>
              <a:t>11/13/2018</a:t>
            </a:fld>
            <a:endParaRPr lang="en-US" dirty="0"/>
          </a:p>
        </p:txBody>
      </p:sp>
    </p:spTree>
    <p:extLst>
      <p:ext uri="{BB962C8B-B14F-4D97-AF65-F5344CB8AC3E}">
        <p14:creationId xmlns:p14="http://schemas.microsoft.com/office/powerpoint/2010/main" val="38062099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t>Speaker Notes: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On a hot, sunny summer day, roof and pavement surface temperatures can be 50–90°F (27–50°C) hotter than the air, while shaded or moist surfaces—often in more rural surroundings—remain close to air temperatures. These surface urban heat islands, particularly during the summer, have multiple impacts and contribute to atmospheric urban heat islands. Air temperatures in cities, particularly after sunset, can be as much as 22°F (12°C) warmer than the air in neighboring, less developed regions. (EPA website)</a:t>
            </a:r>
          </a:p>
          <a:p>
            <a:endParaRPr lang="en-US" dirty="0"/>
          </a:p>
        </p:txBody>
      </p:sp>
      <p:sp>
        <p:nvSpPr>
          <p:cNvPr id="4" name="Slide Number Placeholder 3"/>
          <p:cNvSpPr>
            <a:spLocks noGrp="1"/>
          </p:cNvSpPr>
          <p:nvPr>
            <p:ph type="sldNum" sz="quarter" idx="10"/>
          </p:nvPr>
        </p:nvSpPr>
        <p:spPr/>
        <p:txBody>
          <a:bodyPr/>
          <a:lstStyle/>
          <a:p>
            <a:fld id="{560B52A1-CCB2-4AAD-86EF-43FEE5A3BB26}" type="slidenum">
              <a:rPr lang="en-US" smtClean="0"/>
              <a:pPr/>
              <a:t>5</a:t>
            </a:fld>
            <a:endParaRPr lang="en-US" dirty="0"/>
          </a:p>
        </p:txBody>
      </p:sp>
    </p:spTree>
    <p:extLst>
      <p:ext uri="{BB962C8B-B14F-4D97-AF65-F5344CB8AC3E}">
        <p14:creationId xmlns:p14="http://schemas.microsoft.com/office/powerpoint/2010/main" val="4805882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Speaker</a:t>
            </a:r>
            <a:r>
              <a:rPr lang="en-US" b="1" baseline="0" dirty="0" smtClean="0"/>
              <a:t> Notes:</a:t>
            </a:r>
          </a:p>
          <a:p>
            <a:endParaRPr lang="en-US" baseline="0" dirty="0" smtClean="0"/>
          </a:p>
          <a:p>
            <a:r>
              <a:rPr lang="en-US" baseline="0" dirty="0" smtClean="0"/>
              <a:t>Extreme heat affects a range of disciplines from environmental to health and safety,  posing challenges and impacts to supply chains, operation, and finance.</a:t>
            </a:r>
          </a:p>
          <a:p>
            <a:endParaRPr lang="en-US" baseline="0" dirty="0" smtClean="0"/>
          </a:p>
          <a:p>
            <a:r>
              <a:rPr lang="en-US" sz="1200" b="0" i="0" kern="1200" dirty="0" smtClean="0">
                <a:solidFill>
                  <a:schemeClr val="tx1"/>
                </a:solidFill>
                <a:effectLst/>
                <a:latin typeface="Arial" panose="020B0604020202020204" pitchFamily="34" charset="0"/>
                <a:ea typeface="+mn-ea"/>
                <a:cs typeface="+mn-cs"/>
              </a:rPr>
              <a:t>The Center for Disease Control report that extreme heat kills 600 Americans each year, more than any other weather phenomenon.</a:t>
            </a:r>
            <a:endParaRPr lang="en-US" baseline="0" dirty="0" smtClean="0"/>
          </a:p>
          <a:p>
            <a:pPr marL="0" lvl="1" indent="0" defTabSz="895732">
              <a:buFontTx/>
              <a:buNone/>
              <a:defRPr/>
            </a:pPr>
            <a:endParaRPr lang="en-AU" dirty="0" smtClean="0"/>
          </a:p>
          <a:p>
            <a:r>
              <a:rPr lang="en-US" dirty="0" smtClean="0"/>
              <a:t>We will look at the impacts for</a:t>
            </a:r>
            <a:r>
              <a:rPr lang="en-US" baseline="0" dirty="0" smtClean="0"/>
              <a:t> our city in more detail in a moment as part of the adaptation planning process, which includes a task to review and understand the climate science for our region. </a:t>
            </a:r>
            <a:endParaRPr lang="en-US" dirty="0"/>
          </a:p>
        </p:txBody>
      </p:sp>
      <p:sp>
        <p:nvSpPr>
          <p:cNvPr id="4" name="Slide Number Placeholder 3"/>
          <p:cNvSpPr>
            <a:spLocks noGrp="1"/>
          </p:cNvSpPr>
          <p:nvPr>
            <p:ph type="sldNum" sz="quarter" idx="10"/>
          </p:nvPr>
        </p:nvSpPr>
        <p:spPr/>
        <p:txBody>
          <a:bodyPr/>
          <a:lstStyle/>
          <a:p>
            <a:fld id="{560B52A1-CCB2-4AAD-86EF-43FEE5A3BB26}" type="slidenum">
              <a:rPr lang="en-US" smtClean="0"/>
              <a:pPr/>
              <a:t>6</a:t>
            </a:fld>
            <a:endParaRPr lang="en-US" dirty="0"/>
          </a:p>
        </p:txBody>
      </p:sp>
    </p:spTree>
    <p:extLst>
      <p:ext uri="{BB962C8B-B14F-4D97-AF65-F5344CB8AC3E}">
        <p14:creationId xmlns:p14="http://schemas.microsoft.com/office/powerpoint/2010/main" val="23874510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Speaker</a:t>
            </a:r>
            <a:r>
              <a:rPr lang="en-US" b="1" baseline="0" dirty="0" smtClean="0"/>
              <a:t> Notes:</a:t>
            </a:r>
            <a:endParaRPr lang="en-US" b="1"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Coastal</a:t>
            </a:r>
            <a:r>
              <a:rPr lang="en-US" b="1" baseline="0" dirty="0" smtClean="0"/>
              <a:t> Flooding: </a:t>
            </a:r>
            <a:r>
              <a:rPr lang="en-US" dirty="0" smtClean="0"/>
              <a:t>Caused by large waves, high tides and strong winds (hurricanes) elevating the coastal water level. Large waves can break over coastal barriers (pictured).</a:t>
            </a:r>
            <a:r>
              <a:rPr lang="en-US" baseline="0" dirty="0" smtClean="0"/>
              <a:t> Elevated coastal water levels can exceed the elevation of the beach and flood the developed area behind the beach</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Riverine Flooding: </a:t>
            </a:r>
            <a:r>
              <a:rPr lang="en-US" dirty="0" smtClean="0"/>
              <a:t>Flow of river exceeds capacity of channel and water overflows channel banks. Large</a:t>
            </a:r>
            <a:r>
              <a:rPr lang="en-US" baseline="0" dirty="0" smtClean="0"/>
              <a:t> river flows c</a:t>
            </a:r>
            <a:r>
              <a:rPr lang="en-US" dirty="0" smtClean="0"/>
              <a:t>aused by precipitation, melting snowpack, high</a:t>
            </a:r>
            <a:r>
              <a:rPr lang="en-US" baseline="0" dirty="0" smtClean="0"/>
              <a:t> runoff</a:t>
            </a:r>
            <a:r>
              <a:rPr lang="en-US" dirty="0" smtClean="0"/>
              <a:t>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000" i="1" baseline="0" dirty="0" smtClean="0"/>
              <a:t>Coastal Image Source:</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i="1" baseline="0" dirty="0" smtClean="0"/>
              <a:t>http://www.livescience.com/11264-monster-waves.html</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i="1" baseline="0" dirty="0" smtClean="0"/>
              <a:t>http://www.livescience.com/images/i/000/009/123/original/ig23_waves_coastal_flood_02.jpg?interpolation=lanczos-none&amp;downsize=660:*</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i="1" dirty="0" smtClean="0"/>
              <a:t>Credit: AP Photo/Michael Dwyer. Waves crash over the sea wall in Winthrop, Mass., Saturday, Jan. 4, 2003.</a:t>
            </a:r>
          </a:p>
          <a:p>
            <a:endParaRPr lang="en-US" sz="100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000" i="1" dirty="0" smtClean="0"/>
              <a:t>River image source:</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i="1" dirty="0" smtClean="0"/>
              <a:t>http://www.weather.gov/dmx/preparefloodintro</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i="1" dirty="0" smtClean="0"/>
              <a:t>http://www.weather.gov/images/dmx/Preparedness/River_Flood.jpg</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560B52A1-CCB2-4AAD-86EF-43FEE5A3BB26}"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15187936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t>Speaker Notes:</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Here</a:t>
            </a:r>
            <a:r>
              <a:rPr lang="en-US" baseline="0" dirty="0" smtClean="0"/>
              <a:t> we have the definition of extreme precipitation and information about observed changes in extreme precipitation.  This image represents the contiguous United States, but note that this may not represent all areas.</a:t>
            </a:r>
            <a:endParaRPr lang="en-US" dirty="0" smtClean="0"/>
          </a:p>
          <a:p>
            <a:endParaRPr lang="en-US" dirty="0" smtClean="0"/>
          </a:p>
          <a:p>
            <a:r>
              <a:rPr lang="en-US" dirty="0" smtClean="0"/>
              <a:t>Image: https://science2017.globalchange.gov/chapter/7/</a:t>
            </a:r>
          </a:p>
          <a:p>
            <a:endParaRPr lang="en-US" dirty="0" smtClean="0"/>
          </a:p>
          <a:p>
            <a:r>
              <a:rPr lang="en-US" sz="1200" b="0" i="0" kern="1200" dirty="0" smtClean="0">
                <a:solidFill>
                  <a:schemeClr val="tx1"/>
                </a:solidFill>
                <a:effectLst/>
                <a:latin typeface="Arial" panose="020B0604020202020204" pitchFamily="34" charset="0"/>
                <a:ea typeface="+mn-ea"/>
                <a:cs typeface="+mn-cs"/>
              </a:rPr>
              <a:t>Image</a:t>
            </a:r>
            <a:r>
              <a:rPr lang="en-US" sz="1200" b="0" i="0" kern="1200" baseline="0" dirty="0" smtClean="0">
                <a:solidFill>
                  <a:schemeClr val="tx1"/>
                </a:solidFill>
                <a:effectLst/>
                <a:latin typeface="Arial" panose="020B0604020202020204" pitchFamily="34" charset="0"/>
                <a:ea typeface="+mn-ea"/>
                <a:cs typeface="+mn-cs"/>
              </a:rPr>
              <a:t> caption: </a:t>
            </a:r>
            <a:r>
              <a:rPr lang="en-US" sz="1200" b="0" i="0" kern="1200" dirty="0" smtClean="0">
                <a:solidFill>
                  <a:schemeClr val="tx1"/>
                </a:solidFill>
                <a:effectLst/>
                <a:latin typeface="Arial" panose="020B0604020202020204" pitchFamily="34" charset="0"/>
                <a:ea typeface="+mn-ea"/>
                <a:cs typeface="+mn-cs"/>
              </a:rPr>
              <a:t>Index of the number of 2-day precipitation events exceeding the station-specific threshold for a 5-year recurrence interval in the contiguous United States, expressed as a percentage difference from the 1901–1960 mean. The annual values are averaged over 5-year periods, with the pentad label indicating the ending year of the period. Annual time series of the number of events are first calculated at individual stations. Next, the grid box time series are calculated as the average of all stations in the grid box. Finally, a national time series is calculated as the average of the grid box time series. Data source: GHCN-Daily. (Figure source: CICS-NC and NOAA NCEI).</a:t>
            </a:r>
          </a:p>
          <a:p>
            <a:r>
              <a:rPr lang="en-US" sz="1200" b="0" i="0" kern="1200" dirty="0" smtClean="0">
                <a:solidFill>
                  <a:schemeClr val="tx1"/>
                </a:solidFill>
                <a:effectLst/>
                <a:latin typeface="Arial" panose="020B0604020202020204" pitchFamily="34" charset="0"/>
                <a:ea typeface="+mn-ea"/>
                <a:cs typeface="+mn-cs"/>
              </a:rPr>
              <a:t/>
            </a:r>
            <a:br>
              <a:rPr lang="en-US" sz="1200" b="0" i="0" kern="1200" dirty="0" smtClean="0">
                <a:solidFill>
                  <a:schemeClr val="tx1"/>
                </a:solidFill>
                <a:effectLst/>
                <a:latin typeface="Arial" panose="020B0604020202020204" pitchFamily="34" charset="0"/>
                <a:ea typeface="+mn-ea"/>
                <a:cs typeface="+mn-cs"/>
              </a:rPr>
            </a:br>
            <a:endParaRPr lang="en-US" sz="1200" b="0" i="0" kern="1200" dirty="0" smtClean="0">
              <a:solidFill>
                <a:schemeClr val="tx1"/>
              </a:solidFill>
              <a:effectLst/>
              <a:latin typeface="Arial" panose="020B0604020202020204" pitchFamily="34" charset="0"/>
              <a:ea typeface="+mn-ea"/>
              <a:cs typeface="+mn-cs"/>
            </a:endParaRPr>
          </a:p>
        </p:txBody>
      </p:sp>
      <p:sp>
        <p:nvSpPr>
          <p:cNvPr id="4" name="Slide Number Placeholder 3"/>
          <p:cNvSpPr>
            <a:spLocks noGrp="1"/>
          </p:cNvSpPr>
          <p:nvPr>
            <p:ph type="sldNum" sz="quarter" idx="10"/>
          </p:nvPr>
        </p:nvSpPr>
        <p:spPr/>
        <p:txBody>
          <a:bodyPr/>
          <a:lstStyle/>
          <a:p>
            <a:fld id="{560B52A1-CCB2-4AAD-86EF-43FEE5A3BB26}" type="slidenum">
              <a:rPr lang="en-US" smtClean="0"/>
              <a:pPr/>
              <a:t>8</a:t>
            </a:fld>
            <a:endParaRPr lang="en-US" dirty="0"/>
          </a:p>
        </p:txBody>
      </p:sp>
    </p:spTree>
    <p:extLst>
      <p:ext uri="{BB962C8B-B14F-4D97-AF65-F5344CB8AC3E}">
        <p14:creationId xmlns:p14="http://schemas.microsoft.com/office/powerpoint/2010/main" val="24958839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Speaker</a:t>
            </a:r>
            <a:r>
              <a:rPr lang="en-US" b="1" baseline="0" dirty="0" smtClean="0"/>
              <a:t> Notes:</a:t>
            </a:r>
          </a:p>
          <a:p>
            <a:endParaRPr lang="en-US" baseline="0" dirty="0" smtClean="0"/>
          </a:p>
          <a:p>
            <a:r>
              <a:rPr lang="en-US" baseline="0" dirty="0" smtClean="0"/>
              <a:t>Flooding impacts can be far reaching, and impact the same sectors that extreme heat also impacts. This slide provides a brief overview of some of the impacts that flooding causes.</a:t>
            </a:r>
            <a:endParaRPr lang="en-AU" dirty="0" smtClean="0"/>
          </a:p>
          <a:p>
            <a:endParaRPr lang="en-US" dirty="0"/>
          </a:p>
        </p:txBody>
      </p:sp>
      <p:sp>
        <p:nvSpPr>
          <p:cNvPr id="4" name="Slide Number Placeholder 3"/>
          <p:cNvSpPr>
            <a:spLocks noGrp="1"/>
          </p:cNvSpPr>
          <p:nvPr>
            <p:ph type="sldNum" sz="quarter" idx="10"/>
          </p:nvPr>
        </p:nvSpPr>
        <p:spPr/>
        <p:txBody>
          <a:bodyPr/>
          <a:lstStyle/>
          <a:p>
            <a:fld id="{560B52A1-CCB2-4AAD-86EF-43FEE5A3BB26}" type="slidenum">
              <a:rPr lang="en-US" smtClean="0"/>
              <a:pPr/>
              <a:t>9</a:t>
            </a:fld>
            <a:endParaRPr lang="en-US" dirty="0"/>
          </a:p>
        </p:txBody>
      </p:sp>
    </p:spTree>
    <p:extLst>
      <p:ext uri="{BB962C8B-B14F-4D97-AF65-F5344CB8AC3E}">
        <p14:creationId xmlns:p14="http://schemas.microsoft.com/office/powerpoint/2010/main" val="23874510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Speaker Notes:</a:t>
            </a:r>
            <a:r>
              <a:rPr lang="en-US" b="1" baseline="0" dirty="0" smtClean="0"/>
              <a:t> </a:t>
            </a:r>
          </a:p>
          <a:p>
            <a:endParaRPr lang="en-US" b="1" baseline="0" dirty="0" smtClean="0"/>
          </a:p>
          <a:p>
            <a:r>
              <a:rPr lang="en-US" b="0" baseline="0" dirty="0" smtClean="0"/>
              <a:t>Please </a:t>
            </a:r>
            <a:r>
              <a:rPr lang="en-US" b="0" dirty="0" smtClean="0"/>
              <a:t>update these resources as needed – current</a:t>
            </a:r>
            <a:r>
              <a:rPr lang="en-US" b="0" baseline="0" dirty="0" smtClean="0"/>
              <a:t> as of November 2018</a:t>
            </a:r>
            <a:endParaRPr lang="en-US" b="0"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560B52A1-CCB2-4AAD-86EF-43FEE5A3BB26}" type="slidenum">
              <a:rPr lang="en-US" smtClean="0"/>
              <a:pPr/>
              <a:t>10</a:t>
            </a:fld>
            <a:endParaRPr lang="en-US" dirty="0"/>
          </a:p>
        </p:txBody>
      </p:sp>
    </p:spTree>
    <p:extLst>
      <p:ext uri="{BB962C8B-B14F-4D97-AF65-F5344CB8AC3E}">
        <p14:creationId xmlns:p14="http://schemas.microsoft.com/office/powerpoint/2010/main" val="15021823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Dark Photo Title Slide: White Text">
    <p:spTree>
      <p:nvGrpSpPr>
        <p:cNvPr id="1" name=""/>
        <p:cNvGrpSpPr/>
        <p:nvPr/>
      </p:nvGrpSpPr>
      <p:grpSpPr>
        <a:xfrm>
          <a:off x="0" y="0"/>
          <a:ext cx="0" cy="0"/>
          <a:chOff x="0" y="0"/>
          <a:chExt cx="0" cy="0"/>
        </a:xfrm>
      </p:grpSpPr>
      <p:pic>
        <p:nvPicPr>
          <p:cNvPr id="24" name="Picture 2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77" y="0"/>
            <a:ext cx="9143045" cy="6858000"/>
          </a:xfrm>
          <a:prstGeom prst="rect">
            <a:avLst/>
          </a:prstGeom>
        </p:spPr>
      </p:pic>
      <p:sp>
        <p:nvSpPr>
          <p:cNvPr id="2" name="Title 1"/>
          <p:cNvSpPr>
            <a:spLocks noGrp="1"/>
          </p:cNvSpPr>
          <p:nvPr>
            <p:ph type="ctrTitle"/>
          </p:nvPr>
        </p:nvSpPr>
        <p:spPr>
          <a:xfrm>
            <a:off x="2422490" y="2196145"/>
            <a:ext cx="6264310" cy="1095696"/>
          </a:xfrm>
        </p:spPr>
        <p:txBody>
          <a:bodyPr/>
          <a:lstStyle>
            <a:lvl1pPr>
              <a:lnSpc>
                <a:spcPts val="4200"/>
              </a:lnSpc>
              <a:defRPr sz="4000" b="1">
                <a:solidFill>
                  <a:schemeClr val="bg1"/>
                </a:solidFill>
                <a:effectLst/>
                <a:latin typeface="+mj-lt"/>
              </a:defRPr>
            </a:lvl1pPr>
          </a:lstStyle>
          <a:p>
            <a:r>
              <a:rPr lang="en-US" dirty="0" smtClean="0"/>
              <a:t>Click to edit Master title style</a:t>
            </a:r>
            <a:endParaRPr lang="en-US" dirty="0"/>
          </a:p>
        </p:txBody>
      </p:sp>
      <p:sp>
        <p:nvSpPr>
          <p:cNvPr id="5" name="Subtitle 2"/>
          <p:cNvSpPr>
            <a:spLocks noGrp="1"/>
          </p:cNvSpPr>
          <p:nvPr>
            <p:ph type="subTitle" idx="1"/>
          </p:nvPr>
        </p:nvSpPr>
        <p:spPr>
          <a:xfrm>
            <a:off x="2422490" y="3429000"/>
            <a:ext cx="6059489" cy="1104900"/>
          </a:xfrm>
        </p:spPr>
        <p:txBody>
          <a:bodyPr/>
          <a:lstStyle>
            <a:lvl1pPr marL="0" indent="0" algn="l">
              <a:buNone/>
              <a:defRPr sz="3200">
                <a:solidFill>
                  <a:schemeClr val="bg1"/>
                </a:solidFill>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6" name="Text Placeholder 13"/>
          <p:cNvSpPr>
            <a:spLocks noGrp="1"/>
          </p:cNvSpPr>
          <p:nvPr>
            <p:ph type="body" sz="quarter" idx="12"/>
          </p:nvPr>
        </p:nvSpPr>
        <p:spPr>
          <a:xfrm>
            <a:off x="7220200" y="6293922"/>
            <a:ext cx="1828800" cy="564078"/>
          </a:xfrm>
          <a:blipFill>
            <a:blip r:embed="rId3"/>
            <a:srcRect/>
            <a:stretch>
              <a:fillRect t="-1115789" b="1"/>
            </a:stretch>
          </a:blipFill>
        </p:spPr>
        <p:txBody>
          <a:bodyPr anchor="ctr"/>
          <a:lstStyle>
            <a:lvl1pPr marL="0" indent="0">
              <a:buNone/>
              <a:defRPr lang="en-US" sz="800" kern="1200" baseline="0" dirty="0" smtClean="0">
                <a:solidFill>
                  <a:schemeClr val="tx1"/>
                </a:solidFill>
                <a:latin typeface="+mn-lt"/>
                <a:ea typeface="+mn-ea"/>
                <a:cs typeface="Arial" panose="020B0604020202020204" pitchFamily="34" charset="0"/>
              </a:defRPr>
            </a:lvl1pPr>
          </a:lstStyle>
          <a:p>
            <a:pPr lvl="0"/>
            <a:endParaRPr lang="en-US" dirty="0"/>
          </a:p>
        </p:txBody>
      </p:sp>
    </p:spTree>
    <p:extLst>
      <p:ext uri="{BB962C8B-B14F-4D97-AF65-F5344CB8AC3E}">
        <p14:creationId xmlns:p14="http://schemas.microsoft.com/office/powerpoint/2010/main" val="3807966568"/>
      </p:ext>
    </p:extLst>
  </p:cSld>
  <p:clrMapOvr>
    <a:masterClrMapping/>
  </p:clrMapOvr>
  <p:timing>
    <p:tnLst>
      <p:par>
        <p:cTn id="1" dur="indefinite" restart="never" nodeType="tmRoot"/>
      </p:par>
    </p:tnLst>
  </p:timing>
  <p:hf hdr="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GRAY Project Team">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7999"/>
          </a:xfrm>
          <a:prstGeom prst="rect">
            <a:avLst/>
          </a:prstGeom>
        </p:spPr>
      </p:pic>
      <p:sp>
        <p:nvSpPr>
          <p:cNvPr id="2" name="Title 1"/>
          <p:cNvSpPr>
            <a:spLocks noGrp="1"/>
          </p:cNvSpPr>
          <p:nvPr>
            <p:ph type="title"/>
          </p:nvPr>
        </p:nvSpPr>
        <p:spPr>
          <a:xfrm>
            <a:off x="446199" y="529048"/>
            <a:ext cx="8229600" cy="406514"/>
          </a:xfrm>
        </p:spPr>
        <p:txBody>
          <a:bodyPr/>
          <a:lstStyle>
            <a:lvl1pPr>
              <a:defRPr sz="3200">
                <a:solidFill>
                  <a:schemeClr val="bg1"/>
                </a:solidFill>
              </a:defRPr>
            </a:lvl1pPr>
          </a:lstStyle>
          <a:p>
            <a:endParaRPr lang="en-US" dirty="0"/>
          </a:p>
        </p:txBody>
      </p:sp>
      <p:sp>
        <p:nvSpPr>
          <p:cNvPr id="41" name="Content Placeholder 4"/>
          <p:cNvSpPr>
            <a:spLocks noGrp="1"/>
          </p:cNvSpPr>
          <p:nvPr>
            <p:ph sz="quarter" idx="13"/>
          </p:nvPr>
        </p:nvSpPr>
        <p:spPr>
          <a:xfrm>
            <a:off x="465627" y="2155892"/>
            <a:ext cx="6735170" cy="228600"/>
          </a:xfrm>
        </p:spPr>
        <p:txBody>
          <a:bodyPr/>
          <a:lstStyle>
            <a:lvl1pPr marL="0" indent="0">
              <a:lnSpc>
                <a:spcPct val="95000"/>
              </a:lnSpc>
              <a:spcBef>
                <a:spcPts val="1100"/>
              </a:spcBef>
              <a:spcAft>
                <a:spcPts val="0"/>
              </a:spcAft>
              <a:buNone/>
              <a:defRPr sz="1600" b="1">
                <a:solidFill>
                  <a:schemeClr val="bg1"/>
                </a:solidFill>
              </a:defRPr>
            </a:lvl1pPr>
            <a:lvl2pPr marL="0" indent="0">
              <a:buNone/>
              <a:defRPr sz="1400"/>
            </a:lvl2pPr>
            <a:lvl3pPr marL="173038" indent="-173038">
              <a:buFont typeface="Arial" panose="020B0604020202020204" pitchFamily="34" charset="0"/>
              <a:buChar char="–"/>
              <a:defRPr sz="1200"/>
            </a:lvl3pPr>
          </a:lstStyle>
          <a:p>
            <a:pPr lvl="0"/>
            <a:r>
              <a:rPr lang="en-US" dirty="0" smtClean="0"/>
              <a:t>Click to edit Master text styles</a:t>
            </a:r>
          </a:p>
        </p:txBody>
      </p:sp>
      <p:sp>
        <p:nvSpPr>
          <p:cNvPr id="42" name="Content Placeholder 4"/>
          <p:cNvSpPr>
            <a:spLocks noGrp="1"/>
          </p:cNvSpPr>
          <p:nvPr>
            <p:ph sz="quarter" idx="34"/>
          </p:nvPr>
        </p:nvSpPr>
        <p:spPr>
          <a:xfrm>
            <a:off x="465627" y="2611232"/>
            <a:ext cx="6735170" cy="228600"/>
          </a:xfrm>
        </p:spPr>
        <p:txBody>
          <a:bodyPr/>
          <a:lstStyle>
            <a:lvl1pPr marL="0" indent="0">
              <a:lnSpc>
                <a:spcPct val="95000"/>
              </a:lnSpc>
              <a:spcBef>
                <a:spcPts val="1100"/>
              </a:spcBef>
              <a:spcAft>
                <a:spcPts val="0"/>
              </a:spcAft>
              <a:buNone/>
              <a:defRPr sz="1600" b="1">
                <a:solidFill>
                  <a:schemeClr val="bg1"/>
                </a:solidFill>
              </a:defRPr>
            </a:lvl1pPr>
            <a:lvl2pPr marL="0" indent="0">
              <a:buNone/>
              <a:defRPr sz="1400"/>
            </a:lvl2pPr>
            <a:lvl3pPr marL="173038" indent="-173038">
              <a:buFont typeface="Arial" panose="020B0604020202020204" pitchFamily="34" charset="0"/>
              <a:buChar char="–"/>
              <a:defRPr sz="1200"/>
            </a:lvl3pPr>
          </a:lstStyle>
          <a:p>
            <a:pPr lvl="0"/>
            <a:r>
              <a:rPr lang="en-US" dirty="0" smtClean="0"/>
              <a:t>Click to edit Master text styles</a:t>
            </a:r>
          </a:p>
        </p:txBody>
      </p:sp>
      <p:sp>
        <p:nvSpPr>
          <p:cNvPr id="43" name="Content Placeholder 4"/>
          <p:cNvSpPr>
            <a:spLocks noGrp="1"/>
          </p:cNvSpPr>
          <p:nvPr>
            <p:ph sz="quarter" idx="35"/>
          </p:nvPr>
        </p:nvSpPr>
        <p:spPr>
          <a:xfrm>
            <a:off x="465627" y="3066572"/>
            <a:ext cx="6735170" cy="228600"/>
          </a:xfrm>
        </p:spPr>
        <p:txBody>
          <a:bodyPr/>
          <a:lstStyle>
            <a:lvl1pPr marL="0" indent="0">
              <a:lnSpc>
                <a:spcPct val="95000"/>
              </a:lnSpc>
              <a:spcBef>
                <a:spcPts val="1100"/>
              </a:spcBef>
              <a:spcAft>
                <a:spcPts val="0"/>
              </a:spcAft>
              <a:buNone/>
              <a:defRPr sz="1600" b="1">
                <a:solidFill>
                  <a:schemeClr val="bg1"/>
                </a:solidFill>
              </a:defRPr>
            </a:lvl1pPr>
            <a:lvl2pPr marL="0" indent="0">
              <a:buNone/>
              <a:defRPr sz="1400"/>
            </a:lvl2pPr>
            <a:lvl3pPr marL="173038" indent="-173038">
              <a:buFont typeface="Arial" panose="020B0604020202020204" pitchFamily="34" charset="0"/>
              <a:buChar char="–"/>
              <a:defRPr sz="1200"/>
            </a:lvl3pPr>
          </a:lstStyle>
          <a:p>
            <a:pPr lvl="0"/>
            <a:r>
              <a:rPr lang="en-US" dirty="0" smtClean="0"/>
              <a:t>Click to edit Master text styles</a:t>
            </a:r>
          </a:p>
        </p:txBody>
      </p:sp>
      <p:sp>
        <p:nvSpPr>
          <p:cNvPr id="44" name="Content Placeholder 4"/>
          <p:cNvSpPr>
            <a:spLocks noGrp="1"/>
          </p:cNvSpPr>
          <p:nvPr>
            <p:ph sz="quarter" idx="36"/>
          </p:nvPr>
        </p:nvSpPr>
        <p:spPr>
          <a:xfrm>
            <a:off x="465627" y="3521912"/>
            <a:ext cx="6735170" cy="228600"/>
          </a:xfrm>
        </p:spPr>
        <p:txBody>
          <a:bodyPr/>
          <a:lstStyle>
            <a:lvl1pPr marL="0" indent="0">
              <a:lnSpc>
                <a:spcPct val="95000"/>
              </a:lnSpc>
              <a:spcBef>
                <a:spcPts val="1100"/>
              </a:spcBef>
              <a:spcAft>
                <a:spcPts val="0"/>
              </a:spcAft>
              <a:buNone/>
              <a:defRPr sz="1600" b="1">
                <a:solidFill>
                  <a:schemeClr val="bg1"/>
                </a:solidFill>
              </a:defRPr>
            </a:lvl1pPr>
            <a:lvl2pPr marL="0" indent="0">
              <a:buNone/>
              <a:defRPr sz="1400"/>
            </a:lvl2pPr>
            <a:lvl3pPr marL="173038" indent="-173038">
              <a:buFont typeface="Arial" panose="020B0604020202020204" pitchFamily="34" charset="0"/>
              <a:buChar char="–"/>
              <a:defRPr sz="1200"/>
            </a:lvl3pPr>
          </a:lstStyle>
          <a:p>
            <a:pPr lvl="0"/>
            <a:r>
              <a:rPr lang="en-US" dirty="0" smtClean="0"/>
              <a:t>Click to edit Master text styles</a:t>
            </a:r>
          </a:p>
        </p:txBody>
      </p:sp>
      <p:sp>
        <p:nvSpPr>
          <p:cNvPr id="45" name="Content Placeholder 4"/>
          <p:cNvSpPr>
            <a:spLocks noGrp="1"/>
          </p:cNvSpPr>
          <p:nvPr>
            <p:ph sz="quarter" idx="37"/>
          </p:nvPr>
        </p:nvSpPr>
        <p:spPr>
          <a:xfrm>
            <a:off x="465627" y="3977252"/>
            <a:ext cx="6735170" cy="228600"/>
          </a:xfrm>
        </p:spPr>
        <p:txBody>
          <a:bodyPr/>
          <a:lstStyle>
            <a:lvl1pPr marL="0" indent="0">
              <a:lnSpc>
                <a:spcPct val="95000"/>
              </a:lnSpc>
              <a:spcBef>
                <a:spcPts val="1100"/>
              </a:spcBef>
              <a:spcAft>
                <a:spcPts val="0"/>
              </a:spcAft>
              <a:buNone/>
              <a:defRPr sz="1600" b="1">
                <a:solidFill>
                  <a:schemeClr val="bg1"/>
                </a:solidFill>
              </a:defRPr>
            </a:lvl1pPr>
            <a:lvl2pPr marL="0" indent="0">
              <a:buNone/>
              <a:defRPr sz="1400"/>
            </a:lvl2pPr>
            <a:lvl3pPr marL="173038" indent="-173038">
              <a:buFont typeface="Arial" panose="020B0604020202020204" pitchFamily="34" charset="0"/>
              <a:buChar char="–"/>
              <a:defRPr sz="1200"/>
            </a:lvl3pPr>
          </a:lstStyle>
          <a:p>
            <a:pPr lvl="0"/>
            <a:r>
              <a:rPr lang="en-US" dirty="0" smtClean="0"/>
              <a:t>Click to edit Master text styles</a:t>
            </a:r>
          </a:p>
        </p:txBody>
      </p:sp>
      <p:sp>
        <p:nvSpPr>
          <p:cNvPr id="46" name="Content Placeholder 4"/>
          <p:cNvSpPr>
            <a:spLocks noGrp="1"/>
          </p:cNvSpPr>
          <p:nvPr>
            <p:ph sz="quarter" idx="38"/>
          </p:nvPr>
        </p:nvSpPr>
        <p:spPr>
          <a:xfrm>
            <a:off x="465627" y="4432592"/>
            <a:ext cx="6735170" cy="228600"/>
          </a:xfrm>
        </p:spPr>
        <p:txBody>
          <a:bodyPr/>
          <a:lstStyle>
            <a:lvl1pPr marL="0" indent="0">
              <a:lnSpc>
                <a:spcPct val="95000"/>
              </a:lnSpc>
              <a:spcBef>
                <a:spcPts val="1100"/>
              </a:spcBef>
              <a:spcAft>
                <a:spcPts val="0"/>
              </a:spcAft>
              <a:buNone/>
              <a:defRPr sz="1600" b="1">
                <a:solidFill>
                  <a:schemeClr val="bg1"/>
                </a:solidFill>
              </a:defRPr>
            </a:lvl1pPr>
            <a:lvl2pPr marL="0" indent="0">
              <a:buNone/>
              <a:defRPr sz="1400"/>
            </a:lvl2pPr>
            <a:lvl3pPr marL="173038" indent="-173038">
              <a:buFont typeface="Arial" panose="020B0604020202020204" pitchFamily="34" charset="0"/>
              <a:buChar char="–"/>
              <a:defRPr sz="1200"/>
            </a:lvl3pPr>
          </a:lstStyle>
          <a:p>
            <a:pPr lvl="0"/>
            <a:r>
              <a:rPr lang="en-US" dirty="0" smtClean="0"/>
              <a:t>Click to edit Master text styles</a:t>
            </a:r>
          </a:p>
        </p:txBody>
      </p:sp>
      <p:sp>
        <p:nvSpPr>
          <p:cNvPr id="47" name="Content Placeholder 4"/>
          <p:cNvSpPr>
            <a:spLocks noGrp="1"/>
          </p:cNvSpPr>
          <p:nvPr>
            <p:ph sz="quarter" idx="39"/>
          </p:nvPr>
        </p:nvSpPr>
        <p:spPr>
          <a:xfrm>
            <a:off x="465627" y="4887932"/>
            <a:ext cx="6735170" cy="228600"/>
          </a:xfrm>
        </p:spPr>
        <p:txBody>
          <a:bodyPr/>
          <a:lstStyle>
            <a:lvl1pPr marL="0" indent="0">
              <a:lnSpc>
                <a:spcPct val="95000"/>
              </a:lnSpc>
              <a:spcBef>
                <a:spcPts val="1100"/>
              </a:spcBef>
              <a:spcAft>
                <a:spcPts val="0"/>
              </a:spcAft>
              <a:buNone/>
              <a:defRPr sz="1600" b="1">
                <a:solidFill>
                  <a:schemeClr val="bg1"/>
                </a:solidFill>
              </a:defRPr>
            </a:lvl1pPr>
            <a:lvl2pPr marL="0" indent="0">
              <a:buNone/>
              <a:defRPr sz="1400"/>
            </a:lvl2pPr>
            <a:lvl3pPr marL="173038" indent="-173038">
              <a:buFont typeface="Arial" panose="020B0604020202020204" pitchFamily="34" charset="0"/>
              <a:buChar char="–"/>
              <a:defRPr sz="1200"/>
            </a:lvl3pPr>
          </a:lstStyle>
          <a:p>
            <a:pPr lvl="0"/>
            <a:r>
              <a:rPr lang="en-US" dirty="0" smtClean="0"/>
              <a:t>Click to edit Master text styles</a:t>
            </a:r>
          </a:p>
        </p:txBody>
      </p:sp>
      <p:sp>
        <p:nvSpPr>
          <p:cNvPr id="48" name="Content Placeholder 4"/>
          <p:cNvSpPr>
            <a:spLocks noGrp="1"/>
          </p:cNvSpPr>
          <p:nvPr>
            <p:ph sz="quarter" idx="41"/>
          </p:nvPr>
        </p:nvSpPr>
        <p:spPr>
          <a:xfrm>
            <a:off x="465627" y="1245212"/>
            <a:ext cx="6735170" cy="228600"/>
          </a:xfrm>
        </p:spPr>
        <p:txBody>
          <a:bodyPr/>
          <a:lstStyle>
            <a:lvl1pPr marL="0" indent="0">
              <a:lnSpc>
                <a:spcPct val="95000"/>
              </a:lnSpc>
              <a:spcBef>
                <a:spcPts val="1100"/>
              </a:spcBef>
              <a:spcAft>
                <a:spcPts val="0"/>
              </a:spcAft>
              <a:buNone/>
              <a:defRPr sz="1600" b="1">
                <a:solidFill>
                  <a:schemeClr val="bg1"/>
                </a:solidFill>
              </a:defRPr>
            </a:lvl1pPr>
            <a:lvl2pPr marL="0" indent="0">
              <a:buNone/>
              <a:defRPr sz="1400"/>
            </a:lvl2pPr>
            <a:lvl3pPr marL="173038" indent="-173038">
              <a:buFont typeface="Arial" panose="020B0604020202020204" pitchFamily="34" charset="0"/>
              <a:buChar char="–"/>
              <a:defRPr sz="1200"/>
            </a:lvl3pPr>
          </a:lstStyle>
          <a:p>
            <a:pPr lvl="0"/>
            <a:r>
              <a:rPr lang="en-US" dirty="0" smtClean="0"/>
              <a:t>Click to edit Master text styles</a:t>
            </a:r>
          </a:p>
        </p:txBody>
      </p:sp>
      <p:sp>
        <p:nvSpPr>
          <p:cNvPr id="49" name="Content Placeholder 4"/>
          <p:cNvSpPr>
            <a:spLocks noGrp="1"/>
          </p:cNvSpPr>
          <p:nvPr>
            <p:ph sz="quarter" idx="42"/>
          </p:nvPr>
        </p:nvSpPr>
        <p:spPr>
          <a:xfrm>
            <a:off x="465627" y="1700552"/>
            <a:ext cx="6735170" cy="228600"/>
          </a:xfrm>
        </p:spPr>
        <p:txBody>
          <a:bodyPr/>
          <a:lstStyle>
            <a:lvl1pPr marL="0" indent="0">
              <a:lnSpc>
                <a:spcPct val="95000"/>
              </a:lnSpc>
              <a:spcBef>
                <a:spcPts val="1100"/>
              </a:spcBef>
              <a:spcAft>
                <a:spcPts val="0"/>
              </a:spcAft>
              <a:buNone/>
              <a:defRPr sz="1600" b="1">
                <a:solidFill>
                  <a:schemeClr val="bg1"/>
                </a:solidFill>
              </a:defRPr>
            </a:lvl1pPr>
            <a:lvl2pPr marL="0" indent="0">
              <a:buNone/>
              <a:defRPr sz="1400"/>
            </a:lvl2pPr>
            <a:lvl3pPr marL="173038" indent="-173038">
              <a:buFont typeface="Arial" panose="020B0604020202020204" pitchFamily="34" charset="0"/>
              <a:buChar char="–"/>
              <a:defRPr sz="1200"/>
            </a:lvl3pPr>
          </a:lstStyle>
          <a:p>
            <a:pPr lvl="0"/>
            <a:r>
              <a:rPr lang="en-US" dirty="0" smtClean="0"/>
              <a:t>Click to edit Master text styles</a:t>
            </a:r>
          </a:p>
        </p:txBody>
      </p:sp>
      <p:sp>
        <p:nvSpPr>
          <p:cNvPr id="13" name="Content Placeholder 4"/>
          <p:cNvSpPr>
            <a:spLocks noGrp="1"/>
          </p:cNvSpPr>
          <p:nvPr>
            <p:ph sz="quarter" idx="43"/>
          </p:nvPr>
        </p:nvSpPr>
        <p:spPr>
          <a:xfrm>
            <a:off x="472371" y="5343272"/>
            <a:ext cx="6735170" cy="228600"/>
          </a:xfrm>
        </p:spPr>
        <p:txBody>
          <a:bodyPr/>
          <a:lstStyle>
            <a:lvl1pPr marL="0" indent="0">
              <a:lnSpc>
                <a:spcPct val="95000"/>
              </a:lnSpc>
              <a:spcBef>
                <a:spcPts val="1100"/>
              </a:spcBef>
              <a:spcAft>
                <a:spcPts val="0"/>
              </a:spcAft>
              <a:buNone/>
              <a:defRPr sz="1600" b="1">
                <a:solidFill>
                  <a:schemeClr val="bg1"/>
                </a:solidFill>
              </a:defRPr>
            </a:lvl1pPr>
            <a:lvl2pPr marL="0" indent="0">
              <a:buNone/>
              <a:defRPr sz="1400"/>
            </a:lvl2pPr>
            <a:lvl3pPr marL="173038" indent="-173038">
              <a:buFont typeface="Arial" panose="020B0604020202020204" pitchFamily="34" charset="0"/>
              <a:buChar char="–"/>
              <a:defRPr sz="1200"/>
            </a:lvl3pPr>
          </a:lstStyle>
          <a:p>
            <a:pPr lvl="0"/>
            <a:r>
              <a:rPr lang="en-US" dirty="0" smtClean="0"/>
              <a:t>Click to edit Master text styles</a:t>
            </a:r>
          </a:p>
        </p:txBody>
      </p:sp>
      <p:sp>
        <p:nvSpPr>
          <p:cNvPr id="14" name="Content Placeholder 4"/>
          <p:cNvSpPr>
            <a:spLocks noGrp="1"/>
          </p:cNvSpPr>
          <p:nvPr>
            <p:ph sz="quarter" idx="44"/>
          </p:nvPr>
        </p:nvSpPr>
        <p:spPr>
          <a:xfrm>
            <a:off x="472371" y="5798612"/>
            <a:ext cx="6735170" cy="228600"/>
          </a:xfrm>
        </p:spPr>
        <p:txBody>
          <a:bodyPr/>
          <a:lstStyle>
            <a:lvl1pPr marL="0" indent="0">
              <a:lnSpc>
                <a:spcPct val="95000"/>
              </a:lnSpc>
              <a:spcBef>
                <a:spcPts val="1100"/>
              </a:spcBef>
              <a:spcAft>
                <a:spcPts val="0"/>
              </a:spcAft>
              <a:buNone/>
              <a:defRPr sz="1600" b="1">
                <a:solidFill>
                  <a:schemeClr val="bg1"/>
                </a:solidFill>
              </a:defRPr>
            </a:lvl1pPr>
            <a:lvl2pPr marL="0" indent="0">
              <a:buNone/>
              <a:defRPr sz="1400"/>
            </a:lvl2pPr>
            <a:lvl3pPr marL="173038" indent="-173038">
              <a:buFont typeface="Arial" panose="020B0604020202020204" pitchFamily="34" charset="0"/>
              <a:buChar char="–"/>
              <a:defRPr sz="1200"/>
            </a:lvl3pPr>
          </a:lstStyle>
          <a:p>
            <a:pPr lvl="0"/>
            <a:r>
              <a:rPr lang="en-US" dirty="0" smtClean="0"/>
              <a:t>Click to edit Master text styles</a:t>
            </a:r>
          </a:p>
        </p:txBody>
      </p:sp>
      <p:sp>
        <p:nvSpPr>
          <p:cNvPr id="15" name="Content Placeholder 4"/>
          <p:cNvSpPr>
            <a:spLocks noGrp="1"/>
          </p:cNvSpPr>
          <p:nvPr>
            <p:ph sz="quarter" idx="45"/>
          </p:nvPr>
        </p:nvSpPr>
        <p:spPr>
          <a:xfrm>
            <a:off x="465627" y="6253956"/>
            <a:ext cx="6735170" cy="228600"/>
          </a:xfrm>
        </p:spPr>
        <p:txBody>
          <a:bodyPr/>
          <a:lstStyle>
            <a:lvl1pPr marL="0" indent="0">
              <a:lnSpc>
                <a:spcPct val="95000"/>
              </a:lnSpc>
              <a:spcBef>
                <a:spcPts val="1100"/>
              </a:spcBef>
              <a:spcAft>
                <a:spcPts val="0"/>
              </a:spcAft>
              <a:buNone/>
              <a:defRPr sz="1600" b="1">
                <a:solidFill>
                  <a:schemeClr val="bg1"/>
                </a:solidFill>
              </a:defRPr>
            </a:lvl1pPr>
            <a:lvl2pPr marL="0" indent="0">
              <a:buNone/>
              <a:defRPr sz="1400"/>
            </a:lvl2pPr>
            <a:lvl3pPr marL="173038" indent="-173038">
              <a:buFont typeface="Arial" panose="020B0604020202020204" pitchFamily="34" charset="0"/>
              <a:buChar char="–"/>
              <a:defRPr sz="1200"/>
            </a:lvl3pPr>
          </a:lstStyle>
          <a:p>
            <a:pPr lvl="0"/>
            <a:r>
              <a:rPr lang="en-US" dirty="0" smtClean="0"/>
              <a:t>Click to edit Master text styles</a:t>
            </a:r>
          </a:p>
        </p:txBody>
      </p:sp>
      <p:sp>
        <p:nvSpPr>
          <p:cNvPr id="16" name="Text Placeholder 13"/>
          <p:cNvSpPr>
            <a:spLocks noGrp="1"/>
          </p:cNvSpPr>
          <p:nvPr>
            <p:ph type="body" sz="quarter" idx="12"/>
          </p:nvPr>
        </p:nvSpPr>
        <p:spPr>
          <a:xfrm>
            <a:off x="7030200" y="600298"/>
            <a:ext cx="1828800" cy="564078"/>
          </a:xfrm>
          <a:blipFill>
            <a:blip r:embed="rId3"/>
            <a:srcRect/>
            <a:stretch>
              <a:fillRect t="-1115789" b="1"/>
            </a:stretch>
          </a:blipFill>
        </p:spPr>
        <p:txBody>
          <a:bodyPr anchor="ctr"/>
          <a:lstStyle>
            <a:lvl1pPr marL="0" indent="0">
              <a:buNone/>
              <a:defRPr lang="en-US" sz="800" kern="1200" baseline="0" dirty="0" smtClean="0">
                <a:solidFill>
                  <a:schemeClr val="tx1"/>
                </a:solidFill>
                <a:latin typeface="+mn-lt"/>
                <a:ea typeface="+mn-ea"/>
                <a:cs typeface="Arial" panose="020B0604020202020204" pitchFamily="34" charset="0"/>
              </a:defRPr>
            </a:lvl1pPr>
          </a:lstStyle>
          <a:p>
            <a:pPr lvl="0"/>
            <a:endParaRPr lang="en-US" dirty="0"/>
          </a:p>
        </p:txBody>
      </p:sp>
    </p:spTree>
    <p:extLst>
      <p:ext uri="{BB962C8B-B14F-4D97-AF65-F5344CB8AC3E}">
        <p14:creationId xmlns:p14="http://schemas.microsoft.com/office/powerpoint/2010/main" val="2555652365"/>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Photo with Heading">
    <p:spTree>
      <p:nvGrpSpPr>
        <p:cNvPr id="1" name=""/>
        <p:cNvGrpSpPr/>
        <p:nvPr/>
      </p:nvGrpSpPr>
      <p:grpSpPr>
        <a:xfrm>
          <a:off x="0" y="0"/>
          <a:ext cx="0" cy="0"/>
          <a:chOff x="0" y="0"/>
          <a:chExt cx="0" cy="0"/>
        </a:xfrm>
      </p:grpSpPr>
      <p:sp>
        <p:nvSpPr>
          <p:cNvPr id="3" name="Date Placeholder 2"/>
          <p:cNvSpPr>
            <a:spLocks noGrp="1"/>
          </p:cNvSpPr>
          <p:nvPr>
            <p:ph type="dt" sz="half" idx="10"/>
          </p:nvPr>
        </p:nvSpPr>
        <p:spPr>
          <a:xfrm>
            <a:off x="2614994" y="6430962"/>
            <a:ext cx="1765300" cy="155575"/>
          </a:xfrm>
          <a:prstGeom prst="rect">
            <a:avLst/>
          </a:prstGeom>
        </p:spPr>
        <p:txBody>
          <a:bodyPr/>
          <a:lstStyle/>
          <a:p>
            <a:fld id="{FA3FFF9A-4F94-45D7-81D9-2697C981929B}" type="datetime4">
              <a:rPr lang="en-US" smtClean="0">
                <a:solidFill>
                  <a:srgbClr val="000000"/>
                </a:solidFill>
              </a:rPr>
              <a:pPr/>
              <a:t>November 13, 2018</a:t>
            </a:fld>
            <a:endParaRPr lang="en-US" dirty="0">
              <a:solidFill>
                <a:srgbClr val="000000"/>
              </a:solidFill>
            </a:endParaRPr>
          </a:p>
        </p:txBody>
      </p:sp>
      <p:sp>
        <p:nvSpPr>
          <p:cNvPr id="4" name="Footer Placeholder 3"/>
          <p:cNvSpPr>
            <a:spLocks noGrp="1"/>
          </p:cNvSpPr>
          <p:nvPr>
            <p:ph type="ftr" sz="quarter" idx="11"/>
          </p:nvPr>
        </p:nvSpPr>
        <p:spPr>
          <a:xfrm>
            <a:off x="457200" y="6430962"/>
            <a:ext cx="1792288" cy="155575"/>
          </a:xfrm>
          <a:prstGeom prst="rect">
            <a:avLst/>
          </a:prstGeom>
        </p:spPr>
        <p:txBody>
          <a:bodyPr/>
          <a:lstStyle/>
          <a:p>
            <a:r>
              <a:rPr lang="en-US" dirty="0" smtClean="0">
                <a:solidFill>
                  <a:srgbClr val="000000"/>
                </a:solidFill>
              </a:rPr>
              <a:t>Presentation Title</a:t>
            </a:r>
            <a:endParaRPr lang="en-US" dirty="0">
              <a:solidFill>
                <a:srgbClr val="000000"/>
              </a:solidFill>
            </a:endParaRPr>
          </a:p>
        </p:txBody>
      </p:sp>
      <p:sp>
        <p:nvSpPr>
          <p:cNvPr id="5" name="Slide Number Placeholder 4"/>
          <p:cNvSpPr>
            <a:spLocks noGrp="1"/>
          </p:cNvSpPr>
          <p:nvPr>
            <p:ph type="sldNum" sz="quarter" idx="12"/>
          </p:nvPr>
        </p:nvSpPr>
        <p:spPr>
          <a:xfrm>
            <a:off x="4754562" y="6430962"/>
            <a:ext cx="892772" cy="155576"/>
          </a:xfrm>
          <a:prstGeom prst="rect">
            <a:avLst/>
          </a:prstGeom>
        </p:spPr>
        <p:txBody>
          <a:bodyPr/>
          <a:lstStyle/>
          <a:p>
            <a:r>
              <a:rPr lang="en-US" dirty="0" smtClean="0">
                <a:solidFill>
                  <a:srgbClr val="000000"/>
                </a:solidFill>
              </a:rPr>
              <a:t>Page </a:t>
            </a:r>
            <a:fld id="{292FEF09-04D1-447B-9F98-7000E0D5D333}" type="slidenum">
              <a:rPr lang="en-US" smtClean="0">
                <a:solidFill>
                  <a:srgbClr val="000000"/>
                </a:solidFill>
              </a:rPr>
              <a:pPr/>
              <a:t>‹#›</a:t>
            </a:fld>
            <a:endParaRPr lang="en-US" dirty="0">
              <a:solidFill>
                <a:srgbClr val="000000"/>
              </a:solidFill>
            </a:endParaRPr>
          </a:p>
        </p:txBody>
      </p:sp>
      <p:sp>
        <p:nvSpPr>
          <p:cNvPr id="8" name="Content Placeholder 7"/>
          <p:cNvSpPr>
            <a:spLocks noGrp="1"/>
          </p:cNvSpPr>
          <p:nvPr>
            <p:ph sz="quarter" idx="13"/>
          </p:nvPr>
        </p:nvSpPr>
        <p:spPr>
          <a:xfrm>
            <a:off x="457200" y="350492"/>
            <a:ext cx="8229600" cy="914400"/>
          </a:xfrm>
        </p:spPr>
        <p:txBody>
          <a:bodyPr/>
          <a:lstStyle>
            <a:lvl1pPr marL="0" indent="0">
              <a:lnSpc>
                <a:spcPct val="95000"/>
              </a:lnSpc>
              <a:buNone/>
              <a:defRPr sz="2800" b="1"/>
            </a:lvl1pPr>
            <a:lvl2pPr marL="0" indent="0">
              <a:lnSpc>
                <a:spcPct val="95000"/>
              </a:lnSpc>
              <a:buNone/>
              <a:defRPr sz="900"/>
            </a:lvl2pPr>
          </a:lstStyle>
          <a:p>
            <a:pPr lvl="0"/>
            <a:r>
              <a:rPr lang="en-US" dirty="0" smtClean="0"/>
              <a:t>Click to edit Master text styles</a:t>
            </a:r>
          </a:p>
        </p:txBody>
      </p:sp>
      <p:sp>
        <p:nvSpPr>
          <p:cNvPr id="10" name="Picture Placeholder 9"/>
          <p:cNvSpPr>
            <a:spLocks noGrp="1"/>
          </p:cNvSpPr>
          <p:nvPr>
            <p:ph type="pic" sz="quarter" idx="14" hasCustomPrompt="1"/>
          </p:nvPr>
        </p:nvSpPr>
        <p:spPr>
          <a:xfrm>
            <a:off x="0" y="1371600"/>
            <a:ext cx="9144000" cy="5486400"/>
          </a:xfrm>
          <a:solidFill>
            <a:schemeClr val="accent6">
              <a:lumMod val="20000"/>
              <a:lumOff val="80000"/>
            </a:schemeClr>
          </a:solidFill>
        </p:spPr>
        <p:txBody>
          <a:bodyPr tIns="393192"/>
          <a:lstStyle>
            <a:lvl1pPr marL="460375" indent="0">
              <a:buNone/>
              <a:defRPr sz="1400" b="1">
                <a:solidFill>
                  <a:schemeClr val="accent4"/>
                </a:solidFill>
              </a:defRPr>
            </a:lvl1pPr>
          </a:lstStyle>
          <a:p>
            <a:r>
              <a:rPr lang="en-US" dirty="0" smtClean="0"/>
              <a:t>Insert Picture</a:t>
            </a:r>
            <a:endParaRPr lang="en-US" dirty="0"/>
          </a:p>
        </p:txBody>
      </p:sp>
    </p:spTree>
    <p:extLst>
      <p:ext uri="{BB962C8B-B14F-4D97-AF65-F5344CB8AC3E}">
        <p14:creationId xmlns:p14="http://schemas.microsoft.com/office/powerpoint/2010/main" val="409473158"/>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GRAY Case Study">
    <p:spTree>
      <p:nvGrpSpPr>
        <p:cNvPr id="1" name=""/>
        <p:cNvGrpSpPr/>
        <p:nvPr/>
      </p:nvGrpSpPr>
      <p:grpSpPr>
        <a:xfrm>
          <a:off x="0" y="0"/>
          <a:ext cx="0" cy="0"/>
          <a:chOff x="0" y="0"/>
          <a:chExt cx="0" cy="0"/>
        </a:xfrm>
      </p:grpSpPr>
      <p:sp>
        <p:nvSpPr>
          <p:cNvPr id="2" name="Title 1"/>
          <p:cNvSpPr>
            <a:spLocks noGrp="1"/>
          </p:cNvSpPr>
          <p:nvPr>
            <p:ph type="title"/>
          </p:nvPr>
        </p:nvSpPr>
        <p:spPr>
          <a:xfrm>
            <a:off x="457200" y="338328"/>
            <a:ext cx="8229600" cy="406514"/>
          </a:xfrm>
        </p:spPr>
        <p:txBody>
          <a:bodyPr/>
          <a:lstStyle>
            <a:lvl1pPr>
              <a:defRPr sz="2800"/>
            </a:lvl1pPr>
          </a:lstStyle>
          <a:p>
            <a:r>
              <a:rPr lang="en-US" dirty="0" smtClean="0"/>
              <a:t>Click to edit Master title style</a:t>
            </a:r>
            <a:endParaRPr lang="en-US" dirty="0"/>
          </a:p>
        </p:txBody>
      </p:sp>
      <p:sp>
        <p:nvSpPr>
          <p:cNvPr id="6" name="Content Placeholder 5"/>
          <p:cNvSpPr>
            <a:spLocks noGrp="1"/>
          </p:cNvSpPr>
          <p:nvPr>
            <p:ph sz="quarter" idx="4"/>
          </p:nvPr>
        </p:nvSpPr>
        <p:spPr>
          <a:xfrm>
            <a:off x="3665539" y="1371600"/>
            <a:ext cx="5021262" cy="4637088"/>
          </a:xfrm>
        </p:spPr>
        <p:txBody>
          <a:bodyPr/>
          <a:lstStyle>
            <a:lvl1pPr marL="342900" indent="-342900">
              <a:lnSpc>
                <a:spcPct val="95000"/>
              </a:lnSpc>
              <a:spcAft>
                <a:spcPts val="300"/>
              </a:spcAft>
              <a:buFont typeface="Arial" panose="020B0604020202020204" pitchFamily="34" charset="0"/>
              <a:buChar char="−"/>
              <a:defRPr sz="2000" b="0"/>
            </a:lvl1pPr>
            <a:lvl2pPr marL="1588" indent="-1588">
              <a:lnSpc>
                <a:spcPct val="95000"/>
              </a:lnSpc>
              <a:spcBef>
                <a:spcPts val="0"/>
              </a:spcBef>
              <a:spcAft>
                <a:spcPts val="1600"/>
              </a:spcAft>
              <a:buNone/>
              <a:defRPr sz="1800" b="0"/>
            </a:lvl2pPr>
            <a:lvl3pPr marL="173038" indent="-173038">
              <a:lnSpc>
                <a:spcPct val="95000"/>
              </a:lnSpc>
              <a:spcBef>
                <a:spcPts val="0"/>
              </a:spcBef>
              <a:spcAft>
                <a:spcPts val="600"/>
              </a:spcAft>
              <a:buFont typeface="Arial" panose="020B0604020202020204" pitchFamily="34" charset="0"/>
              <a:buChar char="–"/>
              <a:defRPr sz="1800" b="0"/>
            </a:lvl3pPr>
            <a:lvl4pPr marL="400050" indent="-173038">
              <a:lnSpc>
                <a:spcPct val="95000"/>
              </a:lnSpc>
              <a:spcBef>
                <a:spcPts val="0"/>
              </a:spcBef>
              <a:spcAft>
                <a:spcPts val="300"/>
              </a:spcAft>
              <a:buFont typeface="Arial" panose="020B0604020202020204" pitchFamily="34" charset="0"/>
              <a:buChar char="•"/>
              <a:defRPr sz="1800" b="0"/>
            </a:lvl4pPr>
            <a:lvl5pPr>
              <a:defRPr sz="1600"/>
            </a:lvl5pPr>
            <a:lvl6pPr>
              <a:defRPr sz="1600"/>
            </a:lvl6pPr>
            <a:lvl7pPr>
              <a:defRPr sz="1600"/>
            </a:lvl7pPr>
            <a:lvl8pPr>
              <a:defRPr sz="1600"/>
            </a:lvl8pPr>
            <a:lvl9pPr>
              <a:defRPr sz="1600"/>
            </a:lvl9pPr>
          </a:lstStyle>
          <a:p>
            <a:pPr lvl="0"/>
            <a:r>
              <a:rPr lang="en-US" dirty="0" smtClean="0"/>
              <a:t>Click to edit Master text styles</a:t>
            </a:r>
          </a:p>
        </p:txBody>
      </p:sp>
      <p:sp>
        <p:nvSpPr>
          <p:cNvPr id="12" name="Picture Placeholder 11"/>
          <p:cNvSpPr>
            <a:spLocks noGrp="1"/>
          </p:cNvSpPr>
          <p:nvPr>
            <p:ph type="pic" sz="quarter" idx="13" hasCustomPrompt="1"/>
          </p:nvPr>
        </p:nvSpPr>
        <p:spPr>
          <a:xfrm>
            <a:off x="457200" y="1371600"/>
            <a:ext cx="2870200" cy="4660900"/>
          </a:xfrm>
          <a:solidFill>
            <a:schemeClr val="bg2"/>
          </a:solidFill>
        </p:spPr>
        <p:txBody>
          <a:bodyPr tIns="393192"/>
          <a:lstStyle>
            <a:lvl1pPr marL="0" indent="0">
              <a:buNone/>
              <a:defRPr sz="1400" b="1">
                <a:solidFill>
                  <a:schemeClr val="accent4"/>
                </a:solidFill>
              </a:defRPr>
            </a:lvl1pPr>
          </a:lstStyle>
          <a:p>
            <a:r>
              <a:rPr lang="en-US" dirty="0" smtClean="0"/>
              <a:t>Insert Picture</a:t>
            </a:r>
            <a:endParaRPr lang="en-US" dirty="0"/>
          </a:p>
        </p:txBody>
      </p:sp>
    </p:spTree>
    <p:extLst>
      <p:ext uri="{BB962C8B-B14F-4D97-AF65-F5344CB8AC3E}">
        <p14:creationId xmlns:p14="http://schemas.microsoft.com/office/powerpoint/2010/main" val="1898959686"/>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GRAY Case Study">
    <p:spTree>
      <p:nvGrpSpPr>
        <p:cNvPr id="1" name=""/>
        <p:cNvGrpSpPr/>
        <p:nvPr/>
      </p:nvGrpSpPr>
      <p:grpSpPr>
        <a:xfrm>
          <a:off x="0" y="0"/>
          <a:ext cx="0" cy="0"/>
          <a:chOff x="0" y="0"/>
          <a:chExt cx="0" cy="0"/>
        </a:xfrm>
      </p:grpSpPr>
      <p:sp>
        <p:nvSpPr>
          <p:cNvPr id="2" name="Title 1"/>
          <p:cNvSpPr>
            <a:spLocks noGrp="1"/>
          </p:cNvSpPr>
          <p:nvPr>
            <p:ph type="title"/>
          </p:nvPr>
        </p:nvSpPr>
        <p:spPr>
          <a:xfrm>
            <a:off x="457200" y="338328"/>
            <a:ext cx="8229600" cy="406514"/>
          </a:xfrm>
        </p:spPr>
        <p:txBody>
          <a:bodyPr/>
          <a:lstStyle>
            <a:lvl1pPr>
              <a:defRPr sz="2800"/>
            </a:lvl1pPr>
          </a:lstStyle>
          <a:p>
            <a:r>
              <a:rPr lang="en-US" dirty="0" smtClean="0"/>
              <a:t>Click to edit Master title style</a:t>
            </a:r>
            <a:endParaRPr lang="en-US" dirty="0"/>
          </a:p>
        </p:txBody>
      </p:sp>
      <p:sp>
        <p:nvSpPr>
          <p:cNvPr id="6" name="Content Placeholder 5"/>
          <p:cNvSpPr>
            <a:spLocks noGrp="1"/>
          </p:cNvSpPr>
          <p:nvPr>
            <p:ph sz="quarter" idx="4"/>
          </p:nvPr>
        </p:nvSpPr>
        <p:spPr>
          <a:xfrm>
            <a:off x="457200" y="1371600"/>
            <a:ext cx="8229600" cy="4637088"/>
          </a:xfrm>
        </p:spPr>
        <p:txBody>
          <a:bodyPr/>
          <a:lstStyle>
            <a:lvl1pPr marL="342900" indent="-342900">
              <a:lnSpc>
                <a:spcPct val="95000"/>
              </a:lnSpc>
              <a:spcAft>
                <a:spcPts val="300"/>
              </a:spcAft>
              <a:buFont typeface="Arial" panose="020B0604020202020204" pitchFamily="34" charset="0"/>
              <a:buChar char="-"/>
              <a:defRPr sz="2000" b="0"/>
            </a:lvl1pPr>
            <a:lvl2pPr marL="1588" indent="-1588">
              <a:lnSpc>
                <a:spcPct val="95000"/>
              </a:lnSpc>
              <a:spcBef>
                <a:spcPts val="0"/>
              </a:spcBef>
              <a:spcAft>
                <a:spcPts val="1600"/>
              </a:spcAft>
              <a:buNone/>
              <a:defRPr sz="1400"/>
            </a:lvl2pPr>
            <a:lvl3pPr marL="173038" indent="-173038">
              <a:lnSpc>
                <a:spcPct val="95000"/>
              </a:lnSpc>
              <a:spcBef>
                <a:spcPts val="0"/>
              </a:spcBef>
              <a:spcAft>
                <a:spcPts val="600"/>
              </a:spcAft>
              <a:buFont typeface="Arial" panose="020B0604020202020204" pitchFamily="34" charset="0"/>
              <a:buChar char="–"/>
              <a:defRPr sz="1400"/>
            </a:lvl3pPr>
            <a:lvl4pPr marL="400050" indent="-173038">
              <a:lnSpc>
                <a:spcPct val="95000"/>
              </a:lnSpc>
              <a:spcBef>
                <a:spcPts val="0"/>
              </a:spcBef>
              <a:spcAft>
                <a:spcPts val="300"/>
              </a:spcAft>
              <a:buFont typeface="Arial" panose="020B0604020202020204" pitchFamily="34" charset="0"/>
              <a:buChar char="•"/>
              <a:defRPr sz="1200"/>
            </a:lvl4pPr>
            <a:lvl5pPr>
              <a:defRPr sz="1600"/>
            </a:lvl5pPr>
            <a:lvl6pPr>
              <a:defRPr sz="1600"/>
            </a:lvl6pPr>
            <a:lvl7pPr>
              <a:defRPr sz="1600"/>
            </a:lvl7pPr>
            <a:lvl8pPr>
              <a:defRPr sz="1600"/>
            </a:lvl8pPr>
            <a:lvl9pPr>
              <a:defRPr sz="1600"/>
            </a:lvl9pPr>
          </a:lstStyle>
          <a:p>
            <a:pPr lvl="0"/>
            <a:r>
              <a:rPr lang="en-US" dirty="0" smtClean="0"/>
              <a:t>Click to edit Master text styles</a:t>
            </a:r>
          </a:p>
        </p:txBody>
      </p:sp>
    </p:spTree>
    <p:extLst>
      <p:ext uri="{BB962C8B-B14F-4D97-AF65-F5344CB8AC3E}">
        <p14:creationId xmlns:p14="http://schemas.microsoft.com/office/powerpoint/2010/main" val="105810184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ORANGE_Divider Slide">
    <p:spTree>
      <p:nvGrpSpPr>
        <p:cNvPr id="1" name=""/>
        <p:cNvGrpSpPr/>
        <p:nvPr/>
      </p:nvGrpSpPr>
      <p:grpSpPr>
        <a:xfrm>
          <a:off x="0" y="0"/>
          <a:ext cx="0" cy="0"/>
          <a:chOff x="0" y="0"/>
          <a:chExt cx="0" cy="0"/>
        </a:xfrm>
      </p:grpSpPr>
      <p:sp>
        <p:nvSpPr>
          <p:cNvPr id="2" name="Title 1"/>
          <p:cNvSpPr>
            <a:spLocks noGrp="1"/>
          </p:cNvSpPr>
          <p:nvPr>
            <p:ph type="ctrTitle"/>
          </p:nvPr>
        </p:nvSpPr>
        <p:spPr>
          <a:xfrm>
            <a:off x="457200" y="1416050"/>
            <a:ext cx="8229600" cy="1603375"/>
          </a:xfrm>
        </p:spPr>
        <p:txBody>
          <a:bodyPr/>
          <a:lstStyle>
            <a:lvl1pPr>
              <a:lnSpc>
                <a:spcPts val="4000"/>
              </a:lnSpc>
              <a:defRPr sz="3600" b="0"/>
            </a:lvl1pPr>
          </a:lstStyle>
          <a:p>
            <a:r>
              <a:rPr lang="en-US" dirty="0" smtClean="0"/>
              <a:t>Click to edit Master title style</a:t>
            </a:r>
            <a:endParaRPr lang="en-US" dirty="0"/>
          </a:p>
        </p:txBody>
      </p:sp>
    </p:spTree>
    <p:extLst>
      <p:ext uri="{BB962C8B-B14F-4D97-AF65-F5344CB8AC3E}">
        <p14:creationId xmlns:p14="http://schemas.microsoft.com/office/powerpoint/2010/main" val="1738935588"/>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13_Dark Photo Title Slide: White Text">
    <p:spTree>
      <p:nvGrpSpPr>
        <p:cNvPr id="1" name=""/>
        <p:cNvGrpSpPr/>
        <p:nvPr/>
      </p:nvGrpSpPr>
      <p:grpSpPr>
        <a:xfrm>
          <a:off x="0" y="0"/>
          <a:ext cx="0" cy="0"/>
          <a:chOff x="0" y="0"/>
          <a:chExt cx="0" cy="0"/>
        </a:xfrm>
      </p:grpSpPr>
      <p:pic>
        <p:nvPicPr>
          <p:cNvPr id="24" name="Picture 2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0800000">
            <a:off x="0" y="0"/>
            <a:ext cx="9143999" cy="6857999"/>
          </a:xfrm>
          <a:prstGeom prst="rect">
            <a:avLst/>
          </a:prstGeom>
        </p:spPr>
      </p:pic>
      <p:sp>
        <p:nvSpPr>
          <p:cNvPr id="2" name="Title 1"/>
          <p:cNvSpPr>
            <a:spLocks noGrp="1"/>
          </p:cNvSpPr>
          <p:nvPr>
            <p:ph type="ctrTitle"/>
          </p:nvPr>
        </p:nvSpPr>
        <p:spPr>
          <a:xfrm>
            <a:off x="2422490" y="2196145"/>
            <a:ext cx="6264310" cy="1095696"/>
          </a:xfrm>
        </p:spPr>
        <p:txBody>
          <a:bodyPr/>
          <a:lstStyle>
            <a:lvl1pPr>
              <a:lnSpc>
                <a:spcPts val="4200"/>
              </a:lnSpc>
              <a:defRPr sz="4000" b="1">
                <a:solidFill>
                  <a:schemeClr val="bg1"/>
                </a:solidFill>
                <a:effectLst/>
              </a:defRPr>
            </a:lvl1pPr>
          </a:lstStyle>
          <a:p>
            <a:r>
              <a:rPr lang="en-US" dirty="0" smtClean="0"/>
              <a:t>Click to edit Master title style</a:t>
            </a:r>
            <a:endParaRPr lang="en-US" dirty="0"/>
          </a:p>
        </p:txBody>
      </p:sp>
      <p:sp>
        <p:nvSpPr>
          <p:cNvPr id="5" name="Subtitle 2"/>
          <p:cNvSpPr>
            <a:spLocks noGrp="1"/>
          </p:cNvSpPr>
          <p:nvPr>
            <p:ph type="subTitle" idx="1"/>
          </p:nvPr>
        </p:nvSpPr>
        <p:spPr>
          <a:xfrm>
            <a:off x="2422490" y="3429000"/>
            <a:ext cx="6059489" cy="1104900"/>
          </a:xfrm>
        </p:spPr>
        <p:txBody>
          <a:bodyPr/>
          <a:lstStyle>
            <a:lvl1pPr marL="0" indent="0" algn="l">
              <a:buNone/>
              <a:defRPr sz="3200">
                <a:solidFill>
                  <a:schemeClr val="bg1"/>
                </a:solidFill>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4042862246"/>
      </p:ext>
    </p:extLst>
  </p:cSld>
  <p:clrMapOvr>
    <a:masterClrMapping/>
  </p:clrMapOvr>
  <p:timing>
    <p:tnLst>
      <p:par>
        <p:cTn id="1" dur="indefinite" restart="never" nodeType="tmRoot"/>
      </p:par>
    </p:tnLst>
  </p:timing>
  <p:hf hdr="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GRAY Project Team">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7999"/>
          </a:xfrm>
          <a:prstGeom prst="rect">
            <a:avLst/>
          </a:prstGeom>
        </p:spPr>
      </p:pic>
      <p:sp>
        <p:nvSpPr>
          <p:cNvPr id="2" name="Title 1"/>
          <p:cNvSpPr>
            <a:spLocks noGrp="1"/>
          </p:cNvSpPr>
          <p:nvPr>
            <p:ph type="title"/>
          </p:nvPr>
        </p:nvSpPr>
        <p:spPr>
          <a:xfrm>
            <a:off x="446199" y="529048"/>
            <a:ext cx="8229600" cy="406514"/>
          </a:xfrm>
        </p:spPr>
        <p:txBody>
          <a:bodyPr/>
          <a:lstStyle>
            <a:lvl1pPr>
              <a:defRPr sz="3200">
                <a:solidFill>
                  <a:schemeClr val="bg1"/>
                </a:solidFill>
                <a:latin typeface="+mj-lt"/>
              </a:defRPr>
            </a:lvl1pPr>
          </a:lstStyle>
          <a:p>
            <a:endParaRPr lang="en-US" dirty="0"/>
          </a:p>
        </p:txBody>
      </p:sp>
      <p:sp>
        <p:nvSpPr>
          <p:cNvPr id="41" name="Content Placeholder 4"/>
          <p:cNvSpPr>
            <a:spLocks noGrp="1"/>
          </p:cNvSpPr>
          <p:nvPr>
            <p:ph sz="quarter" idx="13"/>
          </p:nvPr>
        </p:nvSpPr>
        <p:spPr>
          <a:xfrm>
            <a:off x="465627" y="2155892"/>
            <a:ext cx="6735170" cy="228600"/>
          </a:xfrm>
        </p:spPr>
        <p:txBody>
          <a:bodyPr/>
          <a:lstStyle>
            <a:lvl1pPr marL="0" indent="0">
              <a:lnSpc>
                <a:spcPct val="95000"/>
              </a:lnSpc>
              <a:spcBef>
                <a:spcPts val="1100"/>
              </a:spcBef>
              <a:spcAft>
                <a:spcPts val="0"/>
              </a:spcAft>
              <a:buNone/>
              <a:defRPr sz="1600" b="1">
                <a:solidFill>
                  <a:schemeClr val="bg1"/>
                </a:solidFill>
              </a:defRPr>
            </a:lvl1pPr>
            <a:lvl2pPr marL="0" indent="0">
              <a:buNone/>
              <a:defRPr sz="1400"/>
            </a:lvl2pPr>
            <a:lvl3pPr marL="173038" indent="-173038">
              <a:buFont typeface="Arial" panose="020B0604020202020204" pitchFamily="34" charset="0"/>
              <a:buChar char="–"/>
              <a:defRPr sz="1200"/>
            </a:lvl3pPr>
          </a:lstStyle>
          <a:p>
            <a:pPr lvl="0"/>
            <a:r>
              <a:rPr lang="en-US" dirty="0" smtClean="0"/>
              <a:t>Click to edit Master text styles</a:t>
            </a:r>
          </a:p>
        </p:txBody>
      </p:sp>
      <p:sp>
        <p:nvSpPr>
          <p:cNvPr id="42" name="Content Placeholder 4"/>
          <p:cNvSpPr>
            <a:spLocks noGrp="1"/>
          </p:cNvSpPr>
          <p:nvPr>
            <p:ph sz="quarter" idx="34"/>
          </p:nvPr>
        </p:nvSpPr>
        <p:spPr>
          <a:xfrm>
            <a:off x="465627" y="2611232"/>
            <a:ext cx="6735170" cy="228600"/>
          </a:xfrm>
        </p:spPr>
        <p:txBody>
          <a:bodyPr/>
          <a:lstStyle>
            <a:lvl1pPr marL="0" indent="0">
              <a:lnSpc>
                <a:spcPct val="95000"/>
              </a:lnSpc>
              <a:spcBef>
                <a:spcPts val="1100"/>
              </a:spcBef>
              <a:spcAft>
                <a:spcPts val="0"/>
              </a:spcAft>
              <a:buNone/>
              <a:defRPr sz="1600" b="1">
                <a:solidFill>
                  <a:schemeClr val="bg1"/>
                </a:solidFill>
              </a:defRPr>
            </a:lvl1pPr>
            <a:lvl2pPr marL="0" indent="0">
              <a:buNone/>
              <a:defRPr sz="1400"/>
            </a:lvl2pPr>
            <a:lvl3pPr marL="173038" indent="-173038">
              <a:buFont typeface="Arial" panose="020B0604020202020204" pitchFamily="34" charset="0"/>
              <a:buChar char="–"/>
              <a:defRPr sz="1200"/>
            </a:lvl3pPr>
          </a:lstStyle>
          <a:p>
            <a:pPr lvl="0"/>
            <a:r>
              <a:rPr lang="en-US" dirty="0" smtClean="0"/>
              <a:t>Click to edit Master text styles</a:t>
            </a:r>
          </a:p>
        </p:txBody>
      </p:sp>
      <p:sp>
        <p:nvSpPr>
          <p:cNvPr id="43" name="Content Placeholder 4"/>
          <p:cNvSpPr>
            <a:spLocks noGrp="1"/>
          </p:cNvSpPr>
          <p:nvPr>
            <p:ph sz="quarter" idx="35"/>
          </p:nvPr>
        </p:nvSpPr>
        <p:spPr>
          <a:xfrm>
            <a:off x="465627" y="3066572"/>
            <a:ext cx="6735170" cy="228600"/>
          </a:xfrm>
        </p:spPr>
        <p:txBody>
          <a:bodyPr/>
          <a:lstStyle>
            <a:lvl1pPr marL="0" indent="0">
              <a:lnSpc>
                <a:spcPct val="95000"/>
              </a:lnSpc>
              <a:spcBef>
                <a:spcPts val="1100"/>
              </a:spcBef>
              <a:spcAft>
                <a:spcPts val="0"/>
              </a:spcAft>
              <a:buNone/>
              <a:defRPr sz="1600" b="1">
                <a:solidFill>
                  <a:schemeClr val="bg1"/>
                </a:solidFill>
              </a:defRPr>
            </a:lvl1pPr>
            <a:lvl2pPr marL="0" indent="0">
              <a:buNone/>
              <a:defRPr sz="1400"/>
            </a:lvl2pPr>
            <a:lvl3pPr marL="173038" indent="-173038">
              <a:buFont typeface="Arial" panose="020B0604020202020204" pitchFamily="34" charset="0"/>
              <a:buChar char="–"/>
              <a:defRPr sz="1200"/>
            </a:lvl3pPr>
          </a:lstStyle>
          <a:p>
            <a:pPr lvl="0"/>
            <a:r>
              <a:rPr lang="en-US" dirty="0" smtClean="0"/>
              <a:t>Click to edit Master text styles</a:t>
            </a:r>
          </a:p>
        </p:txBody>
      </p:sp>
      <p:sp>
        <p:nvSpPr>
          <p:cNvPr id="44" name="Content Placeholder 4"/>
          <p:cNvSpPr>
            <a:spLocks noGrp="1"/>
          </p:cNvSpPr>
          <p:nvPr>
            <p:ph sz="quarter" idx="36"/>
          </p:nvPr>
        </p:nvSpPr>
        <p:spPr>
          <a:xfrm>
            <a:off x="465627" y="3521912"/>
            <a:ext cx="6735170" cy="228600"/>
          </a:xfrm>
        </p:spPr>
        <p:txBody>
          <a:bodyPr/>
          <a:lstStyle>
            <a:lvl1pPr marL="0" indent="0">
              <a:lnSpc>
                <a:spcPct val="95000"/>
              </a:lnSpc>
              <a:spcBef>
                <a:spcPts val="1100"/>
              </a:spcBef>
              <a:spcAft>
                <a:spcPts val="0"/>
              </a:spcAft>
              <a:buNone/>
              <a:defRPr sz="1600" b="1">
                <a:solidFill>
                  <a:schemeClr val="bg1"/>
                </a:solidFill>
              </a:defRPr>
            </a:lvl1pPr>
            <a:lvl2pPr marL="0" indent="0">
              <a:buNone/>
              <a:defRPr sz="1400"/>
            </a:lvl2pPr>
            <a:lvl3pPr marL="173038" indent="-173038">
              <a:buFont typeface="Arial" panose="020B0604020202020204" pitchFamily="34" charset="0"/>
              <a:buChar char="–"/>
              <a:defRPr sz="1200"/>
            </a:lvl3pPr>
          </a:lstStyle>
          <a:p>
            <a:pPr lvl="0"/>
            <a:r>
              <a:rPr lang="en-US" dirty="0" smtClean="0"/>
              <a:t>Click to edit Master text styles</a:t>
            </a:r>
          </a:p>
        </p:txBody>
      </p:sp>
      <p:sp>
        <p:nvSpPr>
          <p:cNvPr id="45" name="Content Placeholder 4"/>
          <p:cNvSpPr>
            <a:spLocks noGrp="1"/>
          </p:cNvSpPr>
          <p:nvPr>
            <p:ph sz="quarter" idx="37"/>
          </p:nvPr>
        </p:nvSpPr>
        <p:spPr>
          <a:xfrm>
            <a:off x="465627" y="3977252"/>
            <a:ext cx="6735170" cy="228600"/>
          </a:xfrm>
        </p:spPr>
        <p:txBody>
          <a:bodyPr/>
          <a:lstStyle>
            <a:lvl1pPr marL="0" indent="0">
              <a:lnSpc>
                <a:spcPct val="95000"/>
              </a:lnSpc>
              <a:spcBef>
                <a:spcPts val="1100"/>
              </a:spcBef>
              <a:spcAft>
                <a:spcPts val="0"/>
              </a:spcAft>
              <a:buNone/>
              <a:defRPr sz="1600" b="1">
                <a:solidFill>
                  <a:schemeClr val="bg1"/>
                </a:solidFill>
              </a:defRPr>
            </a:lvl1pPr>
            <a:lvl2pPr marL="0" indent="0">
              <a:buNone/>
              <a:defRPr sz="1400"/>
            </a:lvl2pPr>
            <a:lvl3pPr marL="173038" indent="-173038">
              <a:buFont typeface="Arial" panose="020B0604020202020204" pitchFamily="34" charset="0"/>
              <a:buChar char="–"/>
              <a:defRPr sz="1200"/>
            </a:lvl3pPr>
          </a:lstStyle>
          <a:p>
            <a:pPr lvl="0"/>
            <a:r>
              <a:rPr lang="en-US" dirty="0" smtClean="0"/>
              <a:t>Click to edit Master text styles</a:t>
            </a:r>
          </a:p>
        </p:txBody>
      </p:sp>
      <p:sp>
        <p:nvSpPr>
          <p:cNvPr id="46" name="Content Placeholder 4"/>
          <p:cNvSpPr>
            <a:spLocks noGrp="1"/>
          </p:cNvSpPr>
          <p:nvPr>
            <p:ph sz="quarter" idx="38"/>
          </p:nvPr>
        </p:nvSpPr>
        <p:spPr>
          <a:xfrm>
            <a:off x="465627" y="4432592"/>
            <a:ext cx="6735170" cy="228600"/>
          </a:xfrm>
        </p:spPr>
        <p:txBody>
          <a:bodyPr/>
          <a:lstStyle>
            <a:lvl1pPr marL="0" indent="0">
              <a:lnSpc>
                <a:spcPct val="95000"/>
              </a:lnSpc>
              <a:spcBef>
                <a:spcPts val="1100"/>
              </a:spcBef>
              <a:spcAft>
                <a:spcPts val="0"/>
              </a:spcAft>
              <a:buNone/>
              <a:defRPr sz="1600" b="1">
                <a:solidFill>
                  <a:schemeClr val="bg1"/>
                </a:solidFill>
              </a:defRPr>
            </a:lvl1pPr>
            <a:lvl2pPr marL="0" indent="0">
              <a:buNone/>
              <a:defRPr sz="1400"/>
            </a:lvl2pPr>
            <a:lvl3pPr marL="173038" indent="-173038">
              <a:buFont typeface="Arial" panose="020B0604020202020204" pitchFamily="34" charset="0"/>
              <a:buChar char="–"/>
              <a:defRPr sz="1200"/>
            </a:lvl3pPr>
          </a:lstStyle>
          <a:p>
            <a:pPr lvl="0"/>
            <a:r>
              <a:rPr lang="en-US" dirty="0" smtClean="0"/>
              <a:t>Click to edit Master text styles</a:t>
            </a:r>
          </a:p>
        </p:txBody>
      </p:sp>
      <p:sp>
        <p:nvSpPr>
          <p:cNvPr id="47" name="Content Placeholder 4"/>
          <p:cNvSpPr>
            <a:spLocks noGrp="1"/>
          </p:cNvSpPr>
          <p:nvPr>
            <p:ph sz="quarter" idx="39"/>
          </p:nvPr>
        </p:nvSpPr>
        <p:spPr>
          <a:xfrm>
            <a:off x="465627" y="4887932"/>
            <a:ext cx="6735170" cy="228600"/>
          </a:xfrm>
        </p:spPr>
        <p:txBody>
          <a:bodyPr/>
          <a:lstStyle>
            <a:lvl1pPr marL="0" indent="0">
              <a:lnSpc>
                <a:spcPct val="95000"/>
              </a:lnSpc>
              <a:spcBef>
                <a:spcPts val="1100"/>
              </a:spcBef>
              <a:spcAft>
                <a:spcPts val="0"/>
              </a:spcAft>
              <a:buNone/>
              <a:defRPr sz="1600" b="1">
                <a:solidFill>
                  <a:schemeClr val="bg1"/>
                </a:solidFill>
              </a:defRPr>
            </a:lvl1pPr>
            <a:lvl2pPr marL="0" indent="0">
              <a:buNone/>
              <a:defRPr sz="1400"/>
            </a:lvl2pPr>
            <a:lvl3pPr marL="173038" indent="-173038">
              <a:buFont typeface="Arial" panose="020B0604020202020204" pitchFamily="34" charset="0"/>
              <a:buChar char="–"/>
              <a:defRPr sz="1200"/>
            </a:lvl3pPr>
          </a:lstStyle>
          <a:p>
            <a:pPr lvl="0"/>
            <a:r>
              <a:rPr lang="en-US" dirty="0" smtClean="0"/>
              <a:t>Click to edit Master text styles</a:t>
            </a:r>
          </a:p>
        </p:txBody>
      </p:sp>
      <p:sp>
        <p:nvSpPr>
          <p:cNvPr id="48" name="Content Placeholder 4"/>
          <p:cNvSpPr>
            <a:spLocks noGrp="1"/>
          </p:cNvSpPr>
          <p:nvPr>
            <p:ph sz="quarter" idx="41"/>
          </p:nvPr>
        </p:nvSpPr>
        <p:spPr>
          <a:xfrm>
            <a:off x="465627" y="1245212"/>
            <a:ext cx="6735170" cy="228600"/>
          </a:xfrm>
        </p:spPr>
        <p:txBody>
          <a:bodyPr/>
          <a:lstStyle>
            <a:lvl1pPr marL="0" indent="0">
              <a:lnSpc>
                <a:spcPct val="95000"/>
              </a:lnSpc>
              <a:spcBef>
                <a:spcPts val="1100"/>
              </a:spcBef>
              <a:spcAft>
                <a:spcPts val="0"/>
              </a:spcAft>
              <a:buNone/>
              <a:defRPr sz="1600" b="1">
                <a:solidFill>
                  <a:schemeClr val="bg1"/>
                </a:solidFill>
              </a:defRPr>
            </a:lvl1pPr>
            <a:lvl2pPr marL="0" indent="0">
              <a:buNone/>
              <a:defRPr sz="1400"/>
            </a:lvl2pPr>
            <a:lvl3pPr marL="173038" indent="-173038">
              <a:buFont typeface="Arial" panose="020B0604020202020204" pitchFamily="34" charset="0"/>
              <a:buChar char="–"/>
              <a:defRPr sz="1200"/>
            </a:lvl3pPr>
          </a:lstStyle>
          <a:p>
            <a:pPr lvl="0"/>
            <a:r>
              <a:rPr lang="en-US" dirty="0" smtClean="0"/>
              <a:t>Click to edit Master text styles</a:t>
            </a:r>
          </a:p>
        </p:txBody>
      </p:sp>
      <p:sp>
        <p:nvSpPr>
          <p:cNvPr id="49" name="Content Placeholder 4"/>
          <p:cNvSpPr>
            <a:spLocks noGrp="1"/>
          </p:cNvSpPr>
          <p:nvPr>
            <p:ph sz="quarter" idx="42"/>
          </p:nvPr>
        </p:nvSpPr>
        <p:spPr>
          <a:xfrm>
            <a:off x="465627" y="1700552"/>
            <a:ext cx="6735170" cy="228600"/>
          </a:xfrm>
        </p:spPr>
        <p:txBody>
          <a:bodyPr/>
          <a:lstStyle>
            <a:lvl1pPr marL="0" indent="0">
              <a:lnSpc>
                <a:spcPct val="95000"/>
              </a:lnSpc>
              <a:spcBef>
                <a:spcPts val="1100"/>
              </a:spcBef>
              <a:spcAft>
                <a:spcPts val="0"/>
              </a:spcAft>
              <a:buNone/>
              <a:defRPr sz="1600" b="1">
                <a:solidFill>
                  <a:schemeClr val="bg1"/>
                </a:solidFill>
              </a:defRPr>
            </a:lvl1pPr>
            <a:lvl2pPr marL="0" indent="0">
              <a:buNone/>
              <a:defRPr sz="1400"/>
            </a:lvl2pPr>
            <a:lvl3pPr marL="173038" indent="-173038">
              <a:buFont typeface="Arial" panose="020B0604020202020204" pitchFamily="34" charset="0"/>
              <a:buChar char="–"/>
              <a:defRPr sz="1200"/>
            </a:lvl3pPr>
          </a:lstStyle>
          <a:p>
            <a:pPr lvl="0"/>
            <a:r>
              <a:rPr lang="en-US" dirty="0" smtClean="0"/>
              <a:t>Click to edit Master text styles</a:t>
            </a:r>
          </a:p>
        </p:txBody>
      </p:sp>
      <p:sp>
        <p:nvSpPr>
          <p:cNvPr id="13" name="Content Placeholder 4"/>
          <p:cNvSpPr>
            <a:spLocks noGrp="1"/>
          </p:cNvSpPr>
          <p:nvPr>
            <p:ph sz="quarter" idx="43"/>
          </p:nvPr>
        </p:nvSpPr>
        <p:spPr>
          <a:xfrm>
            <a:off x="472371" y="5343272"/>
            <a:ext cx="6735170" cy="228600"/>
          </a:xfrm>
        </p:spPr>
        <p:txBody>
          <a:bodyPr/>
          <a:lstStyle>
            <a:lvl1pPr marL="0" indent="0">
              <a:lnSpc>
                <a:spcPct val="95000"/>
              </a:lnSpc>
              <a:spcBef>
                <a:spcPts val="1100"/>
              </a:spcBef>
              <a:spcAft>
                <a:spcPts val="0"/>
              </a:spcAft>
              <a:buNone/>
              <a:defRPr sz="1600" b="1">
                <a:solidFill>
                  <a:schemeClr val="bg1"/>
                </a:solidFill>
              </a:defRPr>
            </a:lvl1pPr>
            <a:lvl2pPr marL="0" indent="0">
              <a:buNone/>
              <a:defRPr sz="1400"/>
            </a:lvl2pPr>
            <a:lvl3pPr marL="173038" indent="-173038">
              <a:buFont typeface="Arial" panose="020B0604020202020204" pitchFamily="34" charset="0"/>
              <a:buChar char="–"/>
              <a:defRPr sz="1200"/>
            </a:lvl3pPr>
          </a:lstStyle>
          <a:p>
            <a:pPr lvl="0"/>
            <a:r>
              <a:rPr lang="en-US" dirty="0" smtClean="0"/>
              <a:t>Click to edit Master text styles</a:t>
            </a:r>
          </a:p>
        </p:txBody>
      </p:sp>
      <p:sp>
        <p:nvSpPr>
          <p:cNvPr id="14" name="Content Placeholder 4"/>
          <p:cNvSpPr>
            <a:spLocks noGrp="1"/>
          </p:cNvSpPr>
          <p:nvPr>
            <p:ph sz="quarter" idx="44"/>
          </p:nvPr>
        </p:nvSpPr>
        <p:spPr>
          <a:xfrm>
            <a:off x="472371" y="5798612"/>
            <a:ext cx="6735170" cy="228600"/>
          </a:xfrm>
        </p:spPr>
        <p:txBody>
          <a:bodyPr/>
          <a:lstStyle>
            <a:lvl1pPr marL="0" indent="0">
              <a:lnSpc>
                <a:spcPct val="95000"/>
              </a:lnSpc>
              <a:spcBef>
                <a:spcPts val="1100"/>
              </a:spcBef>
              <a:spcAft>
                <a:spcPts val="0"/>
              </a:spcAft>
              <a:buNone/>
              <a:defRPr sz="1600" b="1">
                <a:solidFill>
                  <a:schemeClr val="bg1"/>
                </a:solidFill>
              </a:defRPr>
            </a:lvl1pPr>
            <a:lvl2pPr marL="0" indent="0">
              <a:buNone/>
              <a:defRPr sz="1400"/>
            </a:lvl2pPr>
            <a:lvl3pPr marL="173038" indent="-173038">
              <a:buFont typeface="Arial" panose="020B0604020202020204" pitchFamily="34" charset="0"/>
              <a:buChar char="–"/>
              <a:defRPr sz="1200"/>
            </a:lvl3pPr>
          </a:lstStyle>
          <a:p>
            <a:pPr lvl="0"/>
            <a:r>
              <a:rPr lang="en-US" dirty="0" smtClean="0"/>
              <a:t>Click to edit Master text styles</a:t>
            </a:r>
          </a:p>
        </p:txBody>
      </p:sp>
      <p:sp>
        <p:nvSpPr>
          <p:cNvPr id="15" name="Content Placeholder 4"/>
          <p:cNvSpPr>
            <a:spLocks noGrp="1"/>
          </p:cNvSpPr>
          <p:nvPr>
            <p:ph sz="quarter" idx="45"/>
          </p:nvPr>
        </p:nvSpPr>
        <p:spPr>
          <a:xfrm>
            <a:off x="465627" y="6253956"/>
            <a:ext cx="6735170" cy="228600"/>
          </a:xfrm>
        </p:spPr>
        <p:txBody>
          <a:bodyPr/>
          <a:lstStyle>
            <a:lvl1pPr marL="0" indent="0">
              <a:lnSpc>
                <a:spcPct val="95000"/>
              </a:lnSpc>
              <a:spcBef>
                <a:spcPts val="1100"/>
              </a:spcBef>
              <a:spcAft>
                <a:spcPts val="0"/>
              </a:spcAft>
              <a:buNone/>
              <a:defRPr sz="1600" b="1">
                <a:solidFill>
                  <a:schemeClr val="bg1"/>
                </a:solidFill>
              </a:defRPr>
            </a:lvl1pPr>
            <a:lvl2pPr marL="0" indent="0">
              <a:buNone/>
              <a:defRPr sz="1400"/>
            </a:lvl2pPr>
            <a:lvl3pPr marL="173038" indent="-173038">
              <a:buFont typeface="Arial" panose="020B0604020202020204" pitchFamily="34" charset="0"/>
              <a:buChar char="–"/>
              <a:defRPr sz="1200"/>
            </a:lvl3pPr>
          </a:lstStyle>
          <a:p>
            <a:pPr lvl="0"/>
            <a:r>
              <a:rPr lang="en-US" dirty="0" smtClean="0"/>
              <a:t>Click to edit Master text styles</a:t>
            </a:r>
          </a:p>
        </p:txBody>
      </p:sp>
      <p:sp>
        <p:nvSpPr>
          <p:cNvPr id="16" name="Text Placeholder 13"/>
          <p:cNvSpPr>
            <a:spLocks noGrp="1"/>
          </p:cNvSpPr>
          <p:nvPr>
            <p:ph type="body" sz="quarter" idx="12"/>
          </p:nvPr>
        </p:nvSpPr>
        <p:spPr>
          <a:xfrm>
            <a:off x="7030200" y="600298"/>
            <a:ext cx="1828800" cy="564078"/>
          </a:xfrm>
          <a:blipFill>
            <a:blip r:embed="rId3"/>
            <a:srcRect/>
            <a:stretch>
              <a:fillRect t="-1115789" b="1"/>
            </a:stretch>
          </a:blipFill>
        </p:spPr>
        <p:txBody>
          <a:bodyPr anchor="ctr"/>
          <a:lstStyle>
            <a:lvl1pPr marL="0" indent="0">
              <a:buNone/>
              <a:defRPr lang="en-US" sz="800" kern="1200" baseline="0" dirty="0" smtClean="0">
                <a:solidFill>
                  <a:schemeClr val="tx1"/>
                </a:solidFill>
                <a:latin typeface="+mn-lt"/>
                <a:ea typeface="+mn-ea"/>
                <a:cs typeface="Arial" panose="020B0604020202020204" pitchFamily="34" charset="0"/>
              </a:defRPr>
            </a:lvl1pPr>
          </a:lstStyle>
          <a:p>
            <a:pPr lvl="0"/>
            <a:endParaRPr lang="en-US" dirty="0"/>
          </a:p>
        </p:txBody>
      </p:sp>
    </p:spTree>
    <p:extLst>
      <p:ext uri="{BB962C8B-B14F-4D97-AF65-F5344CB8AC3E}">
        <p14:creationId xmlns:p14="http://schemas.microsoft.com/office/powerpoint/2010/main" val="340921116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hoto with Heading">
    <p:spTree>
      <p:nvGrpSpPr>
        <p:cNvPr id="1" name=""/>
        <p:cNvGrpSpPr/>
        <p:nvPr/>
      </p:nvGrpSpPr>
      <p:grpSpPr>
        <a:xfrm>
          <a:off x="0" y="0"/>
          <a:ext cx="0" cy="0"/>
          <a:chOff x="0" y="0"/>
          <a:chExt cx="0" cy="0"/>
        </a:xfrm>
      </p:grpSpPr>
      <p:sp>
        <p:nvSpPr>
          <p:cNvPr id="3" name="Date Placeholder 2"/>
          <p:cNvSpPr>
            <a:spLocks noGrp="1"/>
          </p:cNvSpPr>
          <p:nvPr>
            <p:ph type="dt" sz="half" idx="10"/>
          </p:nvPr>
        </p:nvSpPr>
        <p:spPr>
          <a:xfrm>
            <a:off x="2614994" y="6430962"/>
            <a:ext cx="1765300" cy="155575"/>
          </a:xfrm>
          <a:prstGeom prst="rect">
            <a:avLst/>
          </a:prstGeom>
        </p:spPr>
        <p:txBody>
          <a:bodyPr/>
          <a:lstStyle/>
          <a:p>
            <a:fld id="{FA3FFF9A-4F94-45D7-81D9-2697C981929B}" type="datetime4">
              <a:rPr lang="en-US" smtClean="0"/>
              <a:pPr/>
              <a:t>November 13, 2018</a:t>
            </a:fld>
            <a:endParaRPr lang="en-US" dirty="0"/>
          </a:p>
        </p:txBody>
      </p:sp>
      <p:sp>
        <p:nvSpPr>
          <p:cNvPr id="4" name="Footer Placeholder 3"/>
          <p:cNvSpPr>
            <a:spLocks noGrp="1"/>
          </p:cNvSpPr>
          <p:nvPr>
            <p:ph type="ftr" sz="quarter" idx="11"/>
          </p:nvPr>
        </p:nvSpPr>
        <p:spPr>
          <a:xfrm>
            <a:off x="457200" y="6430962"/>
            <a:ext cx="1792288" cy="155575"/>
          </a:xfrm>
          <a:prstGeom prst="rect">
            <a:avLst/>
          </a:prstGeom>
        </p:spPr>
        <p:txBody>
          <a:bodyPr/>
          <a:lstStyle/>
          <a:p>
            <a:r>
              <a:rPr lang="en-US" dirty="0" smtClean="0"/>
              <a:t>Presentation Title</a:t>
            </a:r>
            <a:endParaRPr lang="en-US" dirty="0"/>
          </a:p>
        </p:txBody>
      </p:sp>
      <p:sp>
        <p:nvSpPr>
          <p:cNvPr id="5" name="Slide Number Placeholder 4"/>
          <p:cNvSpPr>
            <a:spLocks noGrp="1"/>
          </p:cNvSpPr>
          <p:nvPr>
            <p:ph type="sldNum" sz="quarter" idx="12"/>
          </p:nvPr>
        </p:nvSpPr>
        <p:spPr>
          <a:xfrm>
            <a:off x="4754562" y="6430962"/>
            <a:ext cx="892772" cy="155576"/>
          </a:xfrm>
          <a:prstGeom prst="rect">
            <a:avLst/>
          </a:prstGeom>
        </p:spPr>
        <p:txBody>
          <a:bodyPr/>
          <a:lstStyle/>
          <a:p>
            <a:r>
              <a:rPr lang="en-US" dirty="0" smtClean="0"/>
              <a:t>Page </a:t>
            </a:r>
            <a:fld id="{292FEF09-04D1-447B-9F98-7000E0D5D333}" type="slidenum">
              <a:rPr lang="en-US" smtClean="0"/>
              <a:pPr/>
              <a:t>‹#›</a:t>
            </a:fld>
            <a:endParaRPr lang="en-US" dirty="0"/>
          </a:p>
        </p:txBody>
      </p:sp>
      <p:sp>
        <p:nvSpPr>
          <p:cNvPr id="8" name="Content Placeholder 7"/>
          <p:cNvSpPr>
            <a:spLocks noGrp="1"/>
          </p:cNvSpPr>
          <p:nvPr>
            <p:ph sz="quarter" idx="13"/>
          </p:nvPr>
        </p:nvSpPr>
        <p:spPr>
          <a:xfrm>
            <a:off x="457200" y="350492"/>
            <a:ext cx="8229600" cy="914400"/>
          </a:xfrm>
        </p:spPr>
        <p:txBody>
          <a:bodyPr/>
          <a:lstStyle>
            <a:lvl1pPr marL="0" indent="0">
              <a:lnSpc>
                <a:spcPct val="95000"/>
              </a:lnSpc>
              <a:buNone/>
              <a:defRPr sz="2800" b="1">
                <a:latin typeface="+mj-lt"/>
              </a:defRPr>
            </a:lvl1pPr>
            <a:lvl2pPr marL="0" indent="0">
              <a:lnSpc>
                <a:spcPct val="95000"/>
              </a:lnSpc>
              <a:buNone/>
              <a:defRPr sz="900"/>
            </a:lvl2pPr>
          </a:lstStyle>
          <a:p>
            <a:pPr lvl="0"/>
            <a:r>
              <a:rPr lang="en-US" dirty="0" smtClean="0"/>
              <a:t>Click to edit Master text styles</a:t>
            </a:r>
          </a:p>
        </p:txBody>
      </p:sp>
      <p:sp>
        <p:nvSpPr>
          <p:cNvPr id="10" name="Picture Placeholder 9"/>
          <p:cNvSpPr>
            <a:spLocks noGrp="1"/>
          </p:cNvSpPr>
          <p:nvPr>
            <p:ph type="pic" sz="quarter" idx="14" hasCustomPrompt="1"/>
          </p:nvPr>
        </p:nvSpPr>
        <p:spPr>
          <a:xfrm>
            <a:off x="0" y="1371600"/>
            <a:ext cx="9144000" cy="5486400"/>
          </a:xfrm>
          <a:solidFill>
            <a:schemeClr val="accent6">
              <a:lumMod val="20000"/>
              <a:lumOff val="80000"/>
            </a:schemeClr>
          </a:solidFill>
        </p:spPr>
        <p:txBody>
          <a:bodyPr tIns="393192"/>
          <a:lstStyle>
            <a:lvl1pPr marL="460375" indent="0">
              <a:buNone/>
              <a:defRPr sz="1400" b="1">
                <a:solidFill>
                  <a:schemeClr val="accent4"/>
                </a:solidFill>
              </a:defRPr>
            </a:lvl1pPr>
          </a:lstStyle>
          <a:p>
            <a:r>
              <a:rPr lang="en-US" dirty="0" smtClean="0"/>
              <a:t>Insert Picture</a:t>
            </a:r>
            <a:endParaRPr lang="en-US" dirty="0"/>
          </a:p>
        </p:txBody>
      </p:sp>
    </p:spTree>
    <p:extLst>
      <p:ext uri="{BB962C8B-B14F-4D97-AF65-F5344CB8AC3E}">
        <p14:creationId xmlns:p14="http://schemas.microsoft.com/office/powerpoint/2010/main" val="2450999565"/>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GRAY Case Study">
    <p:spTree>
      <p:nvGrpSpPr>
        <p:cNvPr id="1" name=""/>
        <p:cNvGrpSpPr/>
        <p:nvPr/>
      </p:nvGrpSpPr>
      <p:grpSpPr>
        <a:xfrm>
          <a:off x="0" y="0"/>
          <a:ext cx="0" cy="0"/>
          <a:chOff x="0" y="0"/>
          <a:chExt cx="0" cy="0"/>
        </a:xfrm>
      </p:grpSpPr>
      <p:sp>
        <p:nvSpPr>
          <p:cNvPr id="2" name="Title 1"/>
          <p:cNvSpPr>
            <a:spLocks noGrp="1"/>
          </p:cNvSpPr>
          <p:nvPr>
            <p:ph type="title"/>
          </p:nvPr>
        </p:nvSpPr>
        <p:spPr>
          <a:xfrm>
            <a:off x="457200" y="338328"/>
            <a:ext cx="8229600" cy="406514"/>
          </a:xfrm>
        </p:spPr>
        <p:txBody>
          <a:bodyPr/>
          <a:lstStyle>
            <a:lvl1pPr>
              <a:defRPr sz="2800"/>
            </a:lvl1pPr>
          </a:lstStyle>
          <a:p>
            <a:r>
              <a:rPr lang="en-US" dirty="0" smtClean="0"/>
              <a:t>Click to edit Master title style</a:t>
            </a:r>
            <a:endParaRPr lang="en-US" dirty="0"/>
          </a:p>
        </p:txBody>
      </p:sp>
      <p:sp>
        <p:nvSpPr>
          <p:cNvPr id="6" name="Content Placeholder 5"/>
          <p:cNvSpPr>
            <a:spLocks noGrp="1"/>
          </p:cNvSpPr>
          <p:nvPr>
            <p:ph sz="quarter" idx="4"/>
          </p:nvPr>
        </p:nvSpPr>
        <p:spPr>
          <a:xfrm>
            <a:off x="3665539" y="1371600"/>
            <a:ext cx="5021262" cy="4637088"/>
          </a:xfrm>
        </p:spPr>
        <p:txBody>
          <a:bodyPr/>
          <a:lstStyle>
            <a:lvl1pPr marL="342900" indent="-342900">
              <a:lnSpc>
                <a:spcPct val="95000"/>
              </a:lnSpc>
              <a:spcAft>
                <a:spcPts val="300"/>
              </a:spcAft>
              <a:buFont typeface="Arial" panose="020B0604020202020204" pitchFamily="34" charset="0"/>
              <a:buChar char="−"/>
              <a:defRPr sz="2000" b="0"/>
            </a:lvl1pPr>
            <a:lvl2pPr marL="1588" indent="-1588">
              <a:lnSpc>
                <a:spcPct val="95000"/>
              </a:lnSpc>
              <a:spcBef>
                <a:spcPts val="0"/>
              </a:spcBef>
              <a:spcAft>
                <a:spcPts val="1600"/>
              </a:spcAft>
              <a:buNone/>
              <a:defRPr sz="1800" b="0"/>
            </a:lvl2pPr>
            <a:lvl3pPr marL="173038" indent="-173038">
              <a:lnSpc>
                <a:spcPct val="95000"/>
              </a:lnSpc>
              <a:spcBef>
                <a:spcPts val="0"/>
              </a:spcBef>
              <a:spcAft>
                <a:spcPts val="600"/>
              </a:spcAft>
              <a:buFont typeface="Arial" panose="020B0604020202020204" pitchFamily="34" charset="0"/>
              <a:buChar char="–"/>
              <a:defRPr sz="1800" b="0"/>
            </a:lvl3pPr>
            <a:lvl4pPr marL="400050" indent="-173038">
              <a:lnSpc>
                <a:spcPct val="95000"/>
              </a:lnSpc>
              <a:spcBef>
                <a:spcPts val="0"/>
              </a:spcBef>
              <a:spcAft>
                <a:spcPts val="300"/>
              </a:spcAft>
              <a:buFont typeface="Arial" panose="020B0604020202020204" pitchFamily="34" charset="0"/>
              <a:buChar char="•"/>
              <a:defRPr sz="1800" b="0"/>
            </a:lvl4pPr>
            <a:lvl5pPr>
              <a:defRPr sz="1600"/>
            </a:lvl5pPr>
            <a:lvl6pPr>
              <a:defRPr sz="1600"/>
            </a:lvl6pPr>
            <a:lvl7pPr>
              <a:defRPr sz="1600"/>
            </a:lvl7pPr>
            <a:lvl8pPr>
              <a:defRPr sz="1600"/>
            </a:lvl8pPr>
            <a:lvl9pPr>
              <a:defRPr sz="1600"/>
            </a:lvl9pPr>
          </a:lstStyle>
          <a:p>
            <a:pPr lvl="0"/>
            <a:r>
              <a:rPr lang="en-US" dirty="0" smtClean="0"/>
              <a:t>Click to edit Master text styles</a:t>
            </a:r>
          </a:p>
        </p:txBody>
      </p:sp>
      <p:sp>
        <p:nvSpPr>
          <p:cNvPr id="12" name="Picture Placeholder 11"/>
          <p:cNvSpPr>
            <a:spLocks noGrp="1"/>
          </p:cNvSpPr>
          <p:nvPr>
            <p:ph type="pic" sz="quarter" idx="13" hasCustomPrompt="1"/>
          </p:nvPr>
        </p:nvSpPr>
        <p:spPr>
          <a:xfrm>
            <a:off x="457200" y="1371600"/>
            <a:ext cx="2870200" cy="4660900"/>
          </a:xfrm>
          <a:solidFill>
            <a:schemeClr val="bg2"/>
          </a:solidFill>
        </p:spPr>
        <p:txBody>
          <a:bodyPr tIns="393192"/>
          <a:lstStyle>
            <a:lvl1pPr marL="0" indent="0">
              <a:buNone/>
              <a:defRPr sz="1400" b="1">
                <a:solidFill>
                  <a:schemeClr val="accent4"/>
                </a:solidFill>
              </a:defRPr>
            </a:lvl1pPr>
          </a:lstStyle>
          <a:p>
            <a:r>
              <a:rPr lang="en-US" dirty="0" smtClean="0"/>
              <a:t>Insert Picture</a:t>
            </a:r>
            <a:endParaRPr lang="en-US" dirty="0"/>
          </a:p>
        </p:txBody>
      </p:sp>
    </p:spTree>
    <p:extLst>
      <p:ext uri="{BB962C8B-B14F-4D97-AF65-F5344CB8AC3E}">
        <p14:creationId xmlns:p14="http://schemas.microsoft.com/office/powerpoint/2010/main" val="254908620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GRAY Case Study">
    <p:spTree>
      <p:nvGrpSpPr>
        <p:cNvPr id="1" name=""/>
        <p:cNvGrpSpPr/>
        <p:nvPr/>
      </p:nvGrpSpPr>
      <p:grpSpPr>
        <a:xfrm>
          <a:off x="0" y="0"/>
          <a:ext cx="0" cy="0"/>
          <a:chOff x="0" y="0"/>
          <a:chExt cx="0" cy="0"/>
        </a:xfrm>
      </p:grpSpPr>
      <p:sp>
        <p:nvSpPr>
          <p:cNvPr id="2" name="Title 1"/>
          <p:cNvSpPr>
            <a:spLocks noGrp="1"/>
          </p:cNvSpPr>
          <p:nvPr>
            <p:ph type="title"/>
          </p:nvPr>
        </p:nvSpPr>
        <p:spPr>
          <a:xfrm>
            <a:off x="457200" y="338328"/>
            <a:ext cx="8229600" cy="406514"/>
          </a:xfrm>
        </p:spPr>
        <p:txBody>
          <a:bodyPr/>
          <a:lstStyle>
            <a:lvl1pPr>
              <a:defRPr sz="2800"/>
            </a:lvl1pPr>
          </a:lstStyle>
          <a:p>
            <a:r>
              <a:rPr lang="en-US" dirty="0" smtClean="0"/>
              <a:t>Click to edit Master title style</a:t>
            </a:r>
            <a:endParaRPr lang="en-US" dirty="0"/>
          </a:p>
        </p:txBody>
      </p:sp>
      <p:sp>
        <p:nvSpPr>
          <p:cNvPr id="6" name="Content Placeholder 5"/>
          <p:cNvSpPr>
            <a:spLocks noGrp="1"/>
          </p:cNvSpPr>
          <p:nvPr>
            <p:ph sz="quarter" idx="4"/>
          </p:nvPr>
        </p:nvSpPr>
        <p:spPr>
          <a:xfrm>
            <a:off x="457200" y="1371600"/>
            <a:ext cx="8229600" cy="4637088"/>
          </a:xfrm>
        </p:spPr>
        <p:txBody>
          <a:bodyPr/>
          <a:lstStyle>
            <a:lvl1pPr marL="342900" indent="-342900">
              <a:lnSpc>
                <a:spcPct val="95000"/>
              </a:lnSpc>
              <a:spcAft>
                <a:spcPts val="300"/>
              </a:spcAft>
              <a:buFont typeface="Arial" panose="020B0604020202020204" pitchFamily="34" charset="0"/>
              <a:buChar char="-"/>
              <a:defRPr sz="2000" b="0"/>
            </a:lvl1pPr>
            <a:lvl2pPr marL="1588" indent="-1588">
              <a:lnSpc>
                <a:spcPct val="95000"/>
              </a:lnSpc>
              <a:spcBef>
                <a:spcPts val="0"/>
              </a:spcBef>
              <a:spcAft>
                <a:spcPts val="1600"/>
              </a:spcAft>
              <a:buNone/>
              <a:defRPr sz="1400"/>
            </a:lvl2pPr>
            <a:lvl3pPr marL="173038" indent="-173038">
              <a:lnSpc>
                <a:spcPct val="95000"/>
              </a:lnSpc>
              <a:spcBef>
                <a:spcPts val="0"/>
              </a:spcBef>
              <a:spcAft>
                <a:spcPts val="600"/>
              </a:spcAft>
              <a:buFont typeface="Arial" panose="020B0604020202020204" pitchFamily="34" charset="0"/>
              <a:buChar char="–"/>
              <a:defRPr sz="1400"/>
            </a:lvl3pPr>
            <a:lvl4pPr marL="400050" indent="-173038">
              <a:lnSpc>
                <a:spcPct val="95000"/>
              </a:lnSpc>
              <a:spcBef>
                <a:spcPts val="0"/>
              </a:spcBef>
              <a:spcAft>
                <a:spcPts val="300"/>
              </a:spcAft>
              <a:buFont typeface="Arial" panose="020B0604020202020204" pitchFamily="34" charset="0"/>
              <a:buChar char="•"/>
              <a:defRPr sz="1200"/>
            </a:lvl4pPr>
            <a:lvl5pPr>
              <a:defRPr sz="1600"/>
            </a:lvl5pPr>
            <a:lvl6pPr>
              <a:defRPr sz="1600"/>
            </a:lvl6pPr>
            <a:lvl7pPr>
              <a:defRPr sz="1600"/>
            </a:lvl7pPr>
            <a:lvl8pPr>
              <a:defRPr sz="1600"/>
            </a:lvl8pPr>
            <a:lvl9pPr>
              <a:defRPr sz="1600"/>
            </a:lvl9pPr>
          </a:lstStyle>
          <a:p>
            <a:pPr lvl="0"/>
            <a:r>
              <a:rPr lang="en-US" dirty="0" smtClean="0"/>
              <a:t>Click to edit Master text styles</a:t>
            </a:r>
          </a:p>
        </p:txBody>
      </p:sp>
    </p:spTree>
    <p:extLst>
      <p:ext uri="{BB962C8B-B14F-4D97-AF65-F5344CB8AC3E}">
        <p14:creationId xmlns:p14="http://schemas.microsoft.com/office/powerpoint/2010/main" val="3521897379"/>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GRAY 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800" baseline="0">
                <a:latin typeface="Arial" panose="020B0604020202020204"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marL="0" indent="0">
              <a:spcBef>
                <a:spcPts val="1800"/>
              </a:spcBef>
              <a:buNone/>
              <a:defRPr sz="1800" b="0" baseline="0">
                <a:latin typeface="Arial" panose="020B0604020202020204" pitchFamily="34" charset="0"/>
              </a:defRPr>
            </a:lvl1pPr>
            <a:lvl2pPr marL="282575" indent="0">
              <a:spcBef>
                <a:spcPts val="350"/>
              </a:spcBef>
              <a:buNone/>
              <a:defRPr sz="1800" b="0"/>
            </a:lvl2pPr>
            <a:lvl3pPr marL="512762" indent="0">
              <a:buNone/>
              <a:defRPr sz="1800" b="0"/>
            </a:lvl3pPr>
            <a:lvl4pPr marL="741362" indent="0">
              <a:buNone/>
              <a:defRPr sz="1800" b="0"/>
            </a:lvl4pPr>
          </a:lstStyle>
          <a:p>
            <a:pPr lvl="0"/>
            <a:r>
              <a:rPr lang="en-US" dirty="0" smtClean="0"/>
              <a:t>Click to edit Master text styles</a:t>
            </a:r>
          </a:p>
        </p:txBody>
      </p:sp>
      <p:sp>
        <p:nvSpPr>
          <p:cNvPr id="4" name="Date Placeholder 3"/>
          <p:cNvSpPr>
            <a:spLocks noGrp="1"/>
          </p:cNvSpPr>
          <p:nvPr>
            <p:ph type="dt" sz="half" idx="10"/>
          </p:nvPr>
        </p:nvSpPr>
        <p:spPr>
          <a:xfrm>
            <a:off x="2614994" y="6430962"/>
            <a:ext cx="1765300" cy="155575"/>
          </a:xfrm>
          <a:prstGeom prst="rect">
            <a:avLst/>
          </a:prstGeom>
        </p:spPr>
        <p:txBody>
          <a:bodyPr/>
          <a:lstStyle/>
          <a:p>
            <a:fld id="{DF900F57-CD6F-45E2-8018-91FFE5D0CD30}" type="datetime4">
              <a:rPr lang="en-US" smtClean="0"/>
              <a:pPr/>
              <a:t>November 13, 2018</a:t>
            </a:fld>
            <a:endParaRPr lang="en-US" dirty="0"/>
          </a:p>
        </p:txBody>
      </p:sp>
      <p:sp>
        <p:nvSpPr>
          <p:cNvPr id="6" name="Slide Number Placeholder 5"/>
          <p:cNvSpPr>
            <a:spLocks noGrp="1"/>
          </p:cNvSpPr>
          <p:nvPr>
            <p:ph type="sldNum" sz="quarter" idx="12"/>
          </p:nvPr>
        </p:nvSpPr>
        <p:spPr>
          <a:xfrm>
            <a:off x="4754562" y="6430962"/>
            <a:ext cx="892772" cy="155576"/>
          </a:xfrm>
          <a:prstGeom prst="rect">
            <a:avLst/>
          </a:prstGeom>
        </p:spPr>
        <p:txBody>
          <a:bodyPr/>
          <a:lstStyle/>
          <a:p>
            <a:r>
              <a:rPr lang="en-US" dirty="0" smtClean="0">
                <a:cs typeface="AECOM Sans" panose="020B0504020202020204" pitchFamily="34" charset="0"/>
              </a:rPr>
              <a:t>Page </a:t>
            </a:r>
            <a:fld id="{292FEF09-04D1-447B-9F98-7000E0D5D333}" type="slidenum">
              <a:rPr lang="en-US" smtClean="0">
                <a:cs typeface="AECOM Sans" panose="020B0504020202020204" pitchFamily="34" charset="0"/>
              </a:rPr>
              <a:pPr/>
              <a:t>‹#›</a:t>
            </a:fld>
            <a:endParaRPr lang="en-US" dirty="0">
              <a:cs typeface="AECOM Sans" panose="020B0504020202020204" pitchFamily="34" charset="0"/>
            </a:endParaRP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800"/>
            </a:lvl1pPr>
          </a:lstStyle>
          <a:p>
            <a:r>
              <a:rPr lang="en-US" dirty="0" smtClean="0"/>
              <a:t>Click to edit Master title style</a:t>
            </a:r>
            <a:endParaRPr lang="en-US" dirty="0"/>
          </a:p>
        </p:txBody>
      </p:sp>
      <p:sp>
        <p:nvSpPr>
          <p:cNvPr id="3" name="Date Placeholder 2"/>
          <p:cNvSpPr>
            <a:spLocks noGrp="1"/>
          </p:cNvSpPr>
          <p:nvPr>
            <p:ph type="dt" sz="half" idx="10"/>
          </p:nvPr>
        </p:nvSpPr>
        <p:spPr>
          <a:xfrm>
            <a:off x="457200" y="6356350"/>
            <a:ext cx="2133600" cy="365125"/>
          </a:xfrm>
          <a:prstGeom prst="rect">
            <a:avLst/>
          </a:prstGeom>
        </p:spPr>
        <p:txBody>
          <a:bodyPr/>
          <a:lstStyle/>
          <a:p>
            <a:fld id="{B3D12261-973B-8F41-95BD-FCB2C47DB3F9}" type="datetimeFigureOut">
              <a:rPr lang="en-US" smtClean="0">
                <a:solidFill>
                  <a:prstClr val="black">
                    <a:tint val="75000"/>
                  </a:prstClr>
                </a:solidFill>
              </a:rPr>
              <a:pPr/>
              <a:t>11/13/2018</a:t>
            </a:fld>
            <a:endParaRPr lang="en-US" dirty="0">
              <a:solidFill>
                <a:prstClr val="black">
                  <a:tint val="75000"/>
                </a:prstClr>
              </a:solidFill>
            </a:endParaRPr>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p>
            <a:fld id="{5C2970C5-B849-3D42-832D-92B4E99A4873}"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1856417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ORANGE_Divider Slide">
    <p:spTree>
      <p:nvGrpSpPr>
        <p:cNvPr id="1" name=""/>
        <p:cNvGrpSpPr/>
        <p:nvPr/>
      </p:nvGrpSpPr>
      <p:grpSpPr>
        <a:xfrm>
          <a:off x="0" y="0"/>
          <a:ext cx="0" cy="0"/>
          <a:chOff x="0" y="0"/>
          <a:chExt cx="0" cy="0"/>
        </a:xfrm>
      </p:grpSpPr>
      <p:sp>
        <p:nvSpPr>
          <p:cNvPr id="2" name="Title 1"/>
          <p:cNvSpPr>
            <a:spLocks noGrp="1"/>
          </p:cNvSpPr>
          <p:nvPr>
            <p:ph type="ctrTitle"/>
          </p:nvPr>
        </p:nvSpPr>
        <p:spPr>
          <a:xfrm>
            <a:off x="457200" y="1416050"/>
            <a:ext cx="8229600" cy="1603375"/>
          </a:xfrm>
        </p:spPr>
        <p:txBody>
          <a:bodyPr/>
          <a:lstStyle>
            <a:lvl1pPr>
              <a:lnSpc>
                <a:spcPts val="4000"/>
              </a:lnSpc>
              <a:defRPr sz="3600" b="0"/>
            </a:lvl1pPr>
          </a:lstStyle>
          <a:p>
            <a:r>
              <a:rPr lang="en-US" dirty="0" smtClean="0"/>
              <a:t>Click to edit Master title style</a:t>
            </a:r>
            <a:endParaRPr lang="en-US" dirty="0"/>
          </a:p>
        </p:txBody>
      </p:sp>
    </p:spTree>
    <p:extLst>
      <p:ext uri="{BB962C8B-B14F-4D97-AF65-F5344CB8AC3E}">
        <p14:creationId xmlns:p14="http://schemas.microsoft.com/office/powerpoint/2010/main" val="2062419710"/>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Dark Photo Title Slide: White Text">
    <p:spTree>
      <p:nvGrpSpPr>
        <p:cNvPr id="1" name=""/>
        <p:cNvGrpSpPr/>
        <p:nvPr/>
      </p:nvGrpSpPr>
      <p:grpSpPr>
        <a:xfrm>
          <a:off x="0" y="0"/>
          <a:ext cx="0" cy="0"/>
          <a:chOff x="0" y="0"/>
          <a:chExt cx="0" cy="0"/>
        </a:xfrm>
      </p:grpSpPr>
      <p:pic>
        <p:nvPicPr>
          <p:cNvPr id="24" name="Picture 2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0800000">
            <a:off x="0" y="0"/>
            <a:ext cx="9143999" cy="6857999"/>
          </a:xfrm>
          <a:prstGeom prst="rect">
            <a:avLst/>
          </a:prstGeom>
        </p:spPr>
      </p:pic>
      <p:sp>
        <p:nvSpPr>
          <p:cNvPr id="2" name="Title 1"/>
          <p:cNvSpPr>
            <a:spLocks noGrp="1"/>
          </p:cNvSpPr>
          <p:nvPr>
            <p:ph type="ctrTitle"/>
          </p:nvPr>
        </p:nvSpPr>
        <p:spPr>
          <a:xfrm>
            <a:off x="2422490" y="2196145"/>
            <a:ext cx="6264310" cy="1095696"/>
          </a:xfrm>
        </p:spPr>
        <p:txBody>
          <a:bodyPr/>
          <a:lstStyle>
            <a:lvl1pPr>
              <a:lnSpc>
                <a:spcPts val="4200"/>
              </a:lnSpc>
              <a:defRPr sz="4000" b="1">
                <a:solidFill>
                  <a:schemeClr val="bg1"/>
                </a:solidFill>
                <a:effectLst/>
              </a:defRPr>
            </a:lvl1pPr>
          </a:lstStyle>
          <a:p>
            <a:r>
              <a:rPr lang="en-US" dirty="0" smtClean="0"/>
              <a:t>Click to edit Master title style</a:t>
            </a:r>
            <a:endParaRPr lang="en-US" dirty="0"/>
          </a:p>
        </p:txBody>
      </p:sp>
      <p:sp>
        <p:nvSpPr>
          <p:cNvPr id="5" name="Subtitle 2"/>
          <p:cNvSpPr>
            <a:spLocks noGrp="1"/>
          </p:cNvSpPr>
          <p:nvPr>
            <p:ph type="subTitle" idx="1"/>
          </p:nvPr>
        </p:nvSpPr>
        <p:spPr>
          <a:xfrm>
            <a:off x="2422490" y="3429000"/>
            <a:ext cx="6059489" cy="1104900"/>
          </a:xfrm>
        </p:spPr>
        <p:txBody>
          <a:bodyPr/>
          <a:lstStyle>
            <a:lvl1pPr marL="0" indent="0" algn="l">
              <a:buNone/>
              <a:defRPr sz="3200">
                <a:solidFill>
                  <a:schemeClr val="bg1"/>
                </a:solidFill>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6" name="Text Placeholder 13"/>
          <p:cNvSpPr>
            <a:spLocks noGrp="1"/>
          </p:cNvSpPr>
          <p:nvPr>
            <p:ph type="body" sz="quarter" idx="12"/>
          </p:nvPr>
        </p:nvSpPr>
        <p:spPr>
          <a:xfrm>
            <a:off x="7220200" y="6293922"/>
            <a:ext cx="1828800" cy="564078"/>
          </a:xfrm>
          <a:blipFill>
            <a:blip r:embed="rId3"/>
            <a:srcRect/>
            <a:stretch>
              <a:fillRect t="-1115789" b="1"/>
            </a:stretch>
          </a:blipFill>
        </p:spPr>
        <p:txBody>
          <a:bodyPr anchor="ctr"/>
          <a:lstStyle>
            <a:lvl1pPr marL="0" indent="0">
              <a:buNone/>
              <a:defRPr lang="en-US" sz="800" kern="1200" baseline="0" dirty="0" smtClean="0">
                <a:solidFill>
                  <a:schemeClr val="tx1"/>
                </a:solidFill>
                <a:latin typeface="+mn-lt"/>
                <a:ea typeface="+mn-ea"/>
                <a:cs typeface="Arial" panose="020B0604020202020204" pitchFamily="34" charset="0"/>
              </a:defRPr>
            </a:lvl1pPr>
          </a:lstStyle>
          <a:p>
            <a:pPr lvl="0"/>
            <a:endParaRPr lang="en-US" dirty="0"/>
          </a:p>
        </p:txBody>
      </p:sp>
    </p:spTree>
    <p:extLst>
      <p:ext uri="{BB962C8B-B14F-4D97-AF65-F5344CB8AC3E}">
        <p14:creationId xmlns:p14="http://schemas.microsoft.com/office/powerpoint/2010/main" val="2470604881"/>
      </p:ext>
    </p:extLst>
  </p:cSld>
  <p:clrMapOvr>
    <a:masterClrMapping/>
  </p:clrMapOvr>
  <p:timing>
    <p:tnLst>
      <p:par>
        <p:cTn id="1" dur="indefinite" restart="never" nodeType="tmRoot"/>
      </p:par>
    </p:tnLst>
  </p:timing>
  <p:hf hdr="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1.xml"/><Relationship Id="rId7" Type="http://schemas.openxmlformats.org/officeDocument/2006/relationships/slideLayout" Target="../slideLayouts/slideLayout15.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5" Type="http://schemas.openxmlformats.org/officeDocument/2006/relationships/slideLayout" Target="../slideLayouts/slideLayout13.xml"/><Relationship Id="rId4"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338328"/>
            <a:ext cx="8229600" cy="804672"/>
          </a:xfrm>
          <a:prstGeom prst="rect">
            <a:avLst/>
          </a:prstGeom>
        </p:spPr>
        <p:txBody>
          <a:bodyPr vert="horz" lIns="0" tIns="0" rIns="0" bIns="0" rtlCol="0" anchor="t" anchorCtr="0">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368869"/>
            <a:ext cx="8229600" cy="4639819"/>
          </a:xfrm>
          <a:prstGeom prst="rect">
            <a:avLst/>
          </a:prstGeom>
        </p:spPr>
        <p:txBody>
          <a:bodyPr vert="horz" lIns="0" tIns="0" rIns="0" bIns="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grpSp>
        <p:nvGrpSpPr>
          <p:cNvPr id="25" name="Group 24"/>
          <p:cNvGrpSpPr/>
          <p:nvPr/>
        </p:nvGrpSpPr>
        <p:grpSpPr>
          <a:xfrm>
            <a:off x="-605563" y="625769"/>
            <a:ext cx="520785" cy="5927070"/>
            <a:chOff x="-605563" y="625769"/>
            <a:chExt cx="520785" cy="5927070"/>
          </a:xfrm>
        </p:grpSpPr>
        <p:cxnSp>
          <p:nvCxnSpPr>
            <p:cNvPr id="8" name="Straight Connector 7"/>
            <p:cNvCxnSpPr/>
            <p:nvPr userDrawn="1"/>
          </p:nvCxnSpPr>
          <p:spPr>
            <a:xfrm flipH="1">
              <a:off x="-605563" y="625769"/>
              <a:ext cx="520785" cy="0"/>
            </a:xfrm>
            <a:prstGeom prst="line">
              <a:avLst/>
            </a:prstGeom>
            <a:ln w="12700">
              <a:solidFill>
                <a:schemeClr val="accent4">
                  <a:lumMod val="60000"/>
                  <a:lumOff val="4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605563" y="1371600"/>
              <a:ext cx="520785" cy="0"/>
            </a:xfrm>
            <a:prstGeom prst="line">
              <a:avLst/>
            </a:prstGeom>
            <a:ln w="12700">
              <a:solidFill>
                <a:schemeClr val="accent4">
                  <a:lumMod val="60000"/>
                  <a:lumOff val="4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a:xfrm flipH="1">
              <a:off x="-605563" y="1922757"/>
              <a:ext cx="520785" cy="0"/>
            </a:xfrm>
            <a:prstGeom prst="line">
              <a:avLst/>
            </a:prstGeom>
            <a:ln w="12700">
              <a:solidFill>
                <a:schemeClr val="accent4">
                  <a:lumMod val="60000"/>
                  <a:lumOff val="4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a:xfrm flipH="1">
              <a:off x="-605563" y="4337344"/>
              <a:ext cx="520785" cy="0"/>
            </a:xfrm>
            <a:prstGeom prst="line">
              <a:avLst/>
            </a:prstGeom>
            <a:ln w="12700">
              <a:solidFill>
                <a:schemeClr val="accent4">
                  <a:lumMod val="60000"/>
                  <a:lumOff val="4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a:xfrm flipH="1">
              <a:off x="-605563" y="6027958"/>
              <a:ext cx="520785" cy="0"/>
            </a:xfrm>
            <a:prstGeom prst="line">
              <a:avLst/>
            </a:prstGeom>
            <a:ln w="12700">
              <a:solidFill>
                <a:schemeClr val="accent4">
                  <a:lumMod val="60000"/>
                  <a:lumOff val="4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a:xfrm flipH="1">
              <a:off x="-605563" y="6552839"/>
              <a:ext cx="520785" cy="0"/>
            </a:xfrm>
            <a:prstGeom prst="line">
              <a:avLst/>
            </a:prstGeom>
            <a:ln w="12700">
              <a:solidFill>
                <a:schemeClr val="accent4">
                  <a:lumMod val="60000"/>
                  <a:lumOff val="4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24" name="Group 23"/>
          <p:cNvGrpSpPr/>
          <p:nvPr/>
        </p:nvGrpSpPr>
        <p:grpSpPr>
          <a:xfrm>
            <a:off x="457201" y="-593457"/>
            <a:ext cx="8225603" cy="520785"/>
            <a:chOff x="457201" y="-593457"/>
            <a:chExt cx="8225603" cy="520785"/>
          </a:xfrm>
        </p:grpSpPr>
        <p:cxnSp>
          <p:nvCxnSpPr>
            <p:cNvPr id="16" name="Straight Connector 15"/>
            <p:cNvCxnSpPr/>
            <p:nvPr userDrawn="1"/>
          </p:nvCxnSpPr>
          <p:spPr>
            <a:xfrm rot="16200000" flipH="1">
              <a:off x="196808" y="-333064"/>
              <a:ext cx="520785" cy="0"/>
            </a:xfrm>
            <a:prstGeom prst="line">
              <a:avLst/>
            </a:prstGeom>
            <a:ln w="12700">
              <a:solidFill>
                <a:schemeClr val="accent4">
                  <a:lumMod val="60000"/>
                  <a:lumOff val="4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a:xfrm rot="16200000" flipH="1">
              <a:off x="1989096" y="-333064"/>
              <a:ext cx="520785" cy="0"/>
            </a:xfrm>
            <a:prstGeom prst="line">
              <a:avLst/>
            </a:prstGeom>
            <a:ln w="12700">
              <a:solidFill>
                <a:schemeClr val="accent4">
                  <a:lumMod val="60000"/>
                  <a:lumOff val="4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a:xfrm rot="16200000" flipH="1">
              <a:off x="2337070" y="-333064"/>
              <a:ext cx="520785" cy="0"/>
            </a:xfrm>
            <a:prstGeom prst="line">
              <a:avLst/>
            </a:prstGeom>
            <a:ln w="12700">
              <a:solidFill>
                <a:schemeClr val="accent4">
                  <a:lumMod val="60000"/>
                  <a:lumOff val="4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a:xfrm rot="16200000" flipH="1">
              <a:off x="4129046" y="-333064"/>
              <a:ext cx="520785" cy="0"/>
            </a:xfrm>
            <a:prstGeom prst="line">
              <a:avLst/>
            </a:prstGeom>
            <a:ln w="12700">
              <a:solidFill>
                <a:schemeClr val="accent4">
                  <a:lumMod val="60000"/>
                  <a:lumOff val="4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a:xfrm rot="16200000" flipH="1">
              <a:off x="4494170" y="-333064"/>
              <a:ext cx="520785" cy="0"/>
            </a:xfrm>
            <a:prstGeom prst="line">
              <a:avLst/>
            </a:prstGeom>
            <a:ln w="12700">
              <a:solidFill>
                <a:schemeClr val="accent4">
                  <a:lumMod val="60000"/>
                  <a:lumOff val="4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a:xfrm rot="16200000" flipH="1">
              <a:off x="6266842" y="-333064"/>
              <a:ext cx="520785" cy="0"/>
            </a:xfrm>
            <a:prstGeom prst="line">
              <a:avLst/>
            </a:prstGeom>
            <a:ln w="12700">
              <a:solidFill>
                <a:schemeClr val="accent4">
                  <a:lumMod val="60000"/>
                  <a:lumOff val="4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a:xfrm rot="16200000" flipH="1">
              <a:off x="6627728" y="-333064"/>
              <a:ext cx="520785" cy="0"/>
            </a:xfrm>
            <a:prstGeom prst="line">
              <a:avLst/>
            </a:prstGeom>
            <a:ln w="12700">
              <a:solidFill>
                <a:schemeClr val="accent4">
                  <a:lumMod val="60000"/>
                  <a:lumOff val="4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a:xfrm rot="16200000" flipH="1">
              <a:off x="8422411" y="-333064"/>
              <a:ext cx="520785" cy="0"/>
            </a:xfrm>
            <a:prstGeom prst="line">
              <a:avLst/>
            </a:prstGeom>
            <a:ln w="12700">
              <a:solidFill>
                <a:schemeClr val="accent4">
                  <a:lumMod val="60000"/>
                  <a:lumOff val="4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88837038"/>
      </p:ext>
    </p:extLst>
  </p:cSld>
  <p:clrMap bg1="lt1" tx1="dk1" bg2="lt2" tx2="dk2" accent1="accent1" accent2="accent2" accent3="accent3" accent4="accent4" accent5="accent5" accent6="accent6" hlink="hlink" folHlink="folHlink"/>
  <p:sldLayoutIdLst>
    <p:sldLayoutId id="2147483787" r:id="rId1"/>
    <p:sldLayoutId id="2147483845" r:id="rId2"/>
    <p:sldLayoutId id="2147483793" r:id="rId3"/>
    <p:sldLayoutId id="2147483802" r:id="rId4"/>
    <p:sldLayoutId id="2147483850" r:id="rId5"/>
    <p:sldLayoutId id="2147483849" r:id="rId6"/>
    <p:sldLayoutId id="2147483851" r:id="rId7"/>
    <p:sldLayoutId id="2147483888" r:id="rId8"/>
  </p:sldLayoutIdLst>
  <p:timing>
    <p:tnLst>
      <p:par>
        <p:cTn id="1" dur="indefinite" restart="never" nodeType="tmRoot"/>
      </p:par>
    </p:tnLst>
  </p:timing>
  <p:hf hdr="0"/>
  <p:txStyles>
    <p:titleStyle>
      <a:lvl1pPr algn="l" defTabSz="914400" rtl="0" eaLnBrk="1" latinLnBrk="0" hangingPunct="1">
        <a:spcBef>
          <a:spcPct val="0"/>
        </a:spcBef>
        <a:buNone/>
        <a:defRPr sz="2400" b="1" kern="1200" baseline="0">
          <a:solidFill>
            <a:schemeClr val="accent1"/>
          </a:solidFill>
          <a:latin typeface="Arial" panose="020B0604020202020204" pitchFamily="34" charset="0"/>
          <a:ea typeface="+mj-ea"/>
          <a:cs typeface="Arial" panose="020B0604020202020204" pitchFamily="34" charset="0"/>
        </a:defRPr>
      </a:lvl1pPr>
    </p:titleStyle>
    <p:bodyStyle>
      <a:lvl1pPr marL="231775" indent="-231775" algn="l" defTabSz="914400" rtl="0" eaLnBrk="1" latinLnBrk="0" hangingPunct="1">
        <a:spcBef>
          <a:spcPts val="1200"/>
        </a:spcBef>
        <a:buFont typeface="Arial" pitchFamily="34" charset="0"/>
        <a:buChar char="–"/>
        <a:defRPr sz="2400" kern="1200">
          <a:solidFill>
            <a:schemeClr val="tx1"/>
          </a:solidFill>
          <a:latin typeface="+mj-lt"/>
          <a:ea typeface="+mn-ea"/>
          <a:cs typeface="Arial" panose="020B0604020202020204" pitchFamily="34" charset="0"/>
        </a:defRPr>
      </a:lvl1pPr>
      <a:lvl2pPr marL="511175" indent="-228600" algn="l" defTabSz="914400" rtl="0" eaLnBrk="1" latinLnBrk="0" hangingPunct="1">
        <a:spcBef>
          <a:spcPts val="400"/>
        </a:spcBef>
        <a:buFont typeface="Arial" pitchFamily="34" charset="0"/>
        <a:buChar char="•"/>
        <a:defRPr sz="2000" kern="1200">
          <a:solidFill>
            <a:schemeClr val="tx1"/>
          </a:solidFill>
          <a:latin typeface="+mj-lt"/>
          <a:ea typeface="+mn-ea"/>
          <a:cs typeface="Arial" panose="020B0604020202020204" pitchFamily="34" charset="0"/>
        </a:defRPr>
      </a:lvl2pPr>
      <a:lvl3pPr marL="685800" indent="-173038" algn="l" defTabSz="914400" rtl="0" eaLnBrk="1" latinLnBrk="0" hangingPunct="1">
        <a:spcBef>
          <a:spcPct val="20000"/>
        </a:spcBef>
        <a:buFont typeface="Courier New" panose="02070309020205020404" pitchFamily="49" charset="0"/>
        <a:buChar char="o"/>
        <a:defRPr sz="1800" kern="1200">
          <a:solidFill>
            <a:schemeClr val="tx1"/>
          </a:solidFill>
          <a:latin typeface="+mj-lt"/>
          <a:ea typeface="+mn-ea"/>
          <a:cs typeface="Arial" panose="020B0604020202020204" pitchFamily="34" charset="0"/>
        </a:defRPr>
      </a:lvl3pPr>
      <a:lvl4pPr marL="914400" indent="-173038" algn="l" defTabSz="914400" rtl="0" eaLnBrk="1" latinLnBrk="0" hangingPunct="1">
        <a:spcBef>
          <a:spcPct val="20000"/>
        </a:spcBef>
        <a:buFont typeface="Arial" pitchFamily="34" charset="0"/>
        <a:buChar char="–"/>
        <a:defRPr sz="1600" kern="1200">
          <a:solidFill>
            <a:schemeClr val="tx1"/>
          </a:solidFill>
          <a:latin typeface="+mj-lt"/>
          <a:ea typeface="+mn-ea"/>
          <a:cs typeface="Arial" panose="020B0604020202020204" pitchFamily="34" charset="0"/>
        </a:defRPr>
      </a:lvl4pPr>
      <a:lvl5pPr marL="20574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338328"/>
            <a:ext cx="8229600" cy="804672"/>
          </a:xfrm>
          <a:prstGeom prst="rect">
            <a:avLst/>
          </a:prstGeom>
        </p:spPr>
        <p:txBody>
          <a:bodyPr vert="horz" lIns="0" tIns="0" rIns="0" bIns="0" rtlCol="0" anchor="t" anchorCtr="0">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368869"/>
            <a:ext cx="8229600" cy="4639819"/>
          </a:xfrm>
          <a:prstGeom prst="rect">
            <a:avLst/>
          </a:prstGeom>
        </p:spPr>
        <p:txBody>
          <a:bodyPr vert="horz" lIns="0" tIns="0" rIns="0" bIns="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grpSp>
        <p:nvGrpSpPr>
          <p:cNvPr id="25" name="Group 24"/>
          <p:cNvGrpSpPr/>
          <p:nvPr/>
        </p:nvGrpSpPr>
        <p:grpSpPr>
          <a:xfrm>
            <a:off x="-605563" y="625769"/>
            <a:ext cx="520785" cy="5927070"/>
            <a:chOff x="-605563" y="625769"/>
            <a:chExt cx="520785" cy="5927070"/>
          </a:xfrm>
        </p:grpSpPr>
        <p:cxnSp>
          <p:nvCxnSpPr>
            <p:cNvPr id="8" name="Straight Connector 7"/>
            <p:cNvCxnSpPr/>
            <p:nvPr userDrawn="1"/>
          </p:nvCxnSpPr>
          <p:spPr>
            <a:xfrm flipH="1">
              <a:off x="-605563" y="625769"/>
              <a:ext cx="520785" cy="0"/>
            </a:xfrm>
            <a:prstGeom prst="line">
              <a:avLst/>
            </a:prstGeom>
            <a:ln w="12700">
              <a:solidFill>
                <a:schemeClr val="accent4">
                  <a:lumMod val="60000"/>
                  <a:lumOff val="4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605563" y="1371600"/>
              <a:ext cx="520785" cy="0"/>
            </a:xfrm>
            <a:prstGeom prst="line">
              <a:avLst/>
            </a:prstGeom>
            <a:ln w="12700">
              <a:solidFill>
                <a:schemeClr val="accent4">
                  <a:lumMod val="60000"/>
                  <a:lumOff val="4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a:xfrm flipH="1">
              <a:off x="-605563" y="1922757"/>
              <a:ext cx="520785" cy="0"/>
            </a:xfrm>
            <a:prstGeom prst="line">
              <a:avLst/>
            </a:prstGeom>
            <a:ln w="12700">
              <a:solidFill>
                <a:schemeClr val="accent4">
                  <a:lumMod val="60000"/>
                  <a:lumOff val="4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a:xfrm flipH="1">
              <a:off x="-605563" y="4337344"/>
              <a:ext cx="520785" cy="0"/>
            </a:xfrm>
            <a:prstGeom prst="line">
              <a:avLst/>
            </a:prstGeom>
            <a:ln w="12700">
              <a:solidFill>
                <a:schemeClr val="accent4">
                  <a:lumMod val="60000"/>
                  <a:lumOff val="4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a:xfrm flipH="1">
              <a:off x="-605563" y="6027958"/>
              <a:ext cx="520785" cy="0"/>
            </a:xfrm>
            <a:prstGeom prst="line">
              <a:avLst/>
            </a:prstGeom>
            <a:ln w="12700">
              <a:solidFill>
                <a:schemeClr val="accent4">
                  <a:lumMod val="60000"/>
                  <a:lumOff val="4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a:xfrm flipH="1">
              <a:off x="-605563" y="6552839"/>
              <a:ext cx="520785" cy="0"/>
            </a:xfrm>
            <a:prstGeom prst="line">
              <a:avLst/>
            </a:prstGeom>
            <a:ln w="12700">
              <a:solidFill>
                <a:schemeClr val="accent4">
                  <a:lumMod val="60000"/>
                  <a:lumOff val="4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24" name="Group 23"/>
          <p:cNvGrpSpPr/>
          <p:nvPr/>
        </p:nvGrpSpPr>
        <p:grpSpPr>
          <a:xfrm>
            <a:off x="457201" y="-593457"/>
            <a:ext cx="8225603" cy="520785"/>
            <a:chOff x="457201" y="-593457"/>
            <a:chExt cx="8225603" cy="520785"/>
          </a:xfrm>
        </p:grpSpPr>
        <p:cxnSp>
          <p:nvCxnSpPr>
            <p:cNvPr id="16" name="Straight Connector 15"/>
            <p:cNvCxnSpPr/>
            <p:nvPr userDrawn="1"/>
          </p:nvCxnSpPr>
          <p:spPr>
            <a:xfrm rot="16200000" flipH="1">
              <a:off x="196808" y="-333064"/>
              <a:ext cx="520785" cy="0"/>
            </a:xfrm>
            <a:prstGeom prst="line">
              <a:avLst/>
            </a:prstGeom>
            <a:ln w="12700">
              <a:solidFill>
                <a:schemeClr val="accent4">
                  <a:lumMod val="60000"/>
                  <a:lumOff val="4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a:xfrm rot="16200000" flipH="1">
              <a:off x="1989096" y="-333064"/>
              <a:ext cx="520785" cy="0"/>
            </a:xfrm>
            <a:prstGeom prst="line">
              <a:avLst/>
            </a:prstGeom>
            <a:ln w="12700">
              <a:solidFill>
                <a:schemeClr val="accent4">
                  <a:lumMod val="60000"/>
                  <a:lumOff val="4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a:xfrm rot="16200000" flipH="1">
              <a:off x="2337070" y="-333064"/>
              <a:ext cx="520785" cy="0"/>
            </a:xfrm>
            <a:prstGeom prst="line">
              <a:avLst/>
            </a:prstGeom>
            <a:ln w="12700">
              <a:solidFill>
                <a:schemeClr val="accent4">
                  <a:lumMod val="60000"/>
                  <a:lumOff val="4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a:xfrm rot="16200000" flipH="1">
              <a:off x="4129046" y="-333064"/>
              <a:ext cx="520785" cy="0"/>
            </a:xfrm>
            <a:prstGeom prst="line">
              <a:avLst/>
            </a:prstGeom>
            <a:ln w="12700">
              <a:solidFill>
                <a:schemeClr val="accent4">
                  <a:lumMod val="60000"/>
                  <a:lumOff val="4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a:xfrm rot="16200000" flipH="1">
              <a:off x="4494170" y="-333064"/>
              <a:ext cx="520785" cy="0"/>
            </a:xfrm>
            <a:prstGeom prst="line">
              <a:avLst/>
            </a:prstGeom>
            <a:ln w="12700">
              <a:solidFill>
                <a:schemeClr val="accent4">
                  <a:lumMod val="60000"/>
                  <a:lumOff val="4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a:xfrm rot="16200000" flipH="1">
              <a:off x="6266842" y="-333064"/>
              <a:ext cx="520785" cy="0"/>
            </a:xfrm>
            <a:prstGeom prst="line">
              <a:avLst/>
            </a:prstGeom>
            <a:ln w="12700">
              <a:solidFill>
                <a:schemeClr val="accent4">
                  <a:lumMod val="60000"/>
                  <a:lumOff val="4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a:xfrm rot="16200000" flipH="1">
              <a:off x="6627728" y="-333064"/>
              <a:ext cx="520785" cy="0"/>
            </a:xfrm>
            <a:prstGeom prst="line">
              <a:avLst/>
            </a:prstGeom>
            <a:ln w="12700">
              <a:solidFill>
                <a:schemeClr val="accent4">
                  <a:lumMod val="60000"/>
                  <a:lumOff val="4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a:xfrm rot="16200000" flipH="1">
              <a:off x="8422411" y="-333064"/>
              <a:ext cx="520785" cy="0"/>
            </a:xfrm>
            <a:prstGeom prst="line">
              <a:avLst/>
            </a:prstGeom>
            <a:ln w="12700">
              <a:solidFill>
                <a:schemeClr val="accent4">
                  <a:lumMod val="60000"/>
                  <a:lumOff val="4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311509999"/>
      </p:ext>
    </p:extLst>
  </p:cSld>
  <p:clrMap bg1="lt1" tx1="dk1" bg2="lt2" tx2="dk2" accent1="accent1" accent2="accent2" accent3="accent3" accent4="accent4" accent5="accent5" accent6="accent6" hlink="hlink" folHlink="folHlink"/>
  <p:sldLayoutIdLst>
    <p:sldLayoutId id="2147483891" r:id="rId1"/>
    <p:sldLayoutId id="2147483892" r:id="rId2"/>
    <p:sldLayoutId id="2147483893" r:id="rId3"/>
    <p:sldLayoutId id="2147483894" r:id="rId4"/>
    <p:sldLayoutId id="2147483895" r:id="rId5"/>
    <p:sldLayoutId id="2147483898" r:id="rId6"/>
    <p:sldLayoutId id="2147483899" r:id="rId7"/>
  </p:sldLayoutIdLst>
  <p:timing>
    <p:tnLst>
      <p:par>
        <p:cTn id="1" dur="indefinite" restart="never" nodeType="tmRoot"/>
      </p:par>
    </p:tnLst>
  </p:timing>
  <p:hf hdr="0"/>
  <p:txStyles>
    <p:titleStyle>
      <a:lvl1pPr algn="l" defTabSz="914400" rtl="0" eaLnBrk="1" latinLnBrk="0" hangingPunct="1">
        <a:spcBef>
          <a:spcPct val="0"/>
        </a:spcBef>
        <a:buNone/>
        <a:defRPr sz="2400" b="1" kern="1200">
          <a:solidFill>
            <a:schemeClr val="tx1"/>
          </a:solidFill>
          <a:latin typeface="+mj-lt"/>
          <a:ea typeface="+mj-ea"/>
          <a:cs typeface="Arial" panose="020B0604020202020204" pitchFamily="34" charset="0"/>
        </a:defRPr>
      </a:lvl1pPr>
    </p:titleStyle>
    <p:bodyStyle>
      <a:lvl1pPr marL="231775" indent="-231775" algn="l" defTabSz="914400" rtl="0" eaLnBrk="1" latinLnBrk="0" hangingPunct="1">
        <a:spcBef>
          <a:spcPts val="1200"/>
        </a:spcBef>
        <a:buFont typeface="Arial" pitchFamily="34" charset="0"/>
        <a:buChar char="–"/>
        <a:defRPr sz="2400" kern="1200">
          <a:solidFill>
            <a:schemeClr val="tx1"/>
          </a:solidFill>
          <a:latin typeface="+mn-lt"/>
          <a:ea typeface="+mn-ea"/>
          <a:cs typeface="Arial" panose="020B0604020202020204" pitchFamily="34" charset="0"/>
        </a:defRPr>
      </a:lvl1pPr>
      <a:lvl2pPr marL="511175" indent="-228600" algn="l" defTabSz="914400" rtl="0" eaLnBrk="1" latinLnBrk="0" hangingPunct="1">
        <a:spcBef>
          <a:spcPts val="400"/>
        </a:spcBef>
        <a:buFont typeface="Arial" pitchFamily="34" charset="0"/>
        <a:buChar char="•"/>
        <a:defRPr sz="2000" kern="1200">
          <a:solidFill>
            <a:schemeClr val="tx1"/>
          </a:solidFill>
          <a:latin typeface="+mn-lt"/>
          <a:ea typeface="+mn-ea"/>
          <a:cs typeface="Arial" panose="020B0604020202020204" pitchFamily="34" charset="0"/>
        </a:defRPr>
      </a:lvl2pPr>
      <a:lvl3pPr marL="685800" indent="-173038" algn="l" defTabSz="914400" rtl="0" eaLnBrk="1" latinLnBrk="0" hangingPunct="1">
        <a:spcBef>
          <a:spcPct val="20000"/>
        </a:spcBef>
        <a:buFont typeface="Courier New" panose="02070309020205020404" pitchFamily="49" charset="0"/>
        <a:buChar char="o"/>
        <a:defRPr sz="1800" kern="1200">
          <a:solidFill>
            <a:schemeClr val="tx1"/>
          </a:solidFill>
          <a:latin typeface="+mn-lt"/>
          <a:ea typeface="+mn-ea"/>
          <a:cs typeface="Arial" panose="020B0604020202020204" pitchFamily="34" charset="0"/>
        </a:defRPr>
      </a:lvl3pPr>
      <a:lvl4pPr marL="914400" indent="-173038" algn="l" defTabSz="914400" rtl="0" eaLnBrk="1" latinLnBrk="0" hangingPunct="1">
        <a:spcBef>
          <a:spcPct val="20000"/>
        </a:spcBef>
        <a:buFont typeface="Arial" pitchFamily="34" charset="0"/>
        <a:buChar char="–"/>
        <a:defRPr sz="1600" kern="1200">
          <a:solidFill>
            <a:schemeClr val="tx1"/>
          </a:solidFill>
          <a:latin typeface="+mn-lt"/>
          <a:ea typeface="+mn-ea"/>
          <a:cs typeface="Arial" panose="020B0604020202020204" pitchFamily="34" charset="0"/>
        </a:defRPr>
      </a:lvl4pPr>
      <a:lvl5pPr marL="20574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hyperlink" Target="https://toolkit.climate.gov/help/partners" TargetMode="External"/><Relationship Id="rId3" Type="http://schemas.openxmlformats.org/officeDocument/2006/relationships/hyperlink" Target="https://crt-climate-explorer.nemac.org/" TargetMode="External"/><Relationship Id="rId7" Type="http://schemas.openxmlformats.org/officeDocument/2006/relationships/hyperlink" Target="https://www.climate.gov/" TargetMode="External"/><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hyperlink" Target="https://statesummaries.ncics.org/" TargetMode="External"/><Relationship Id="rId5" Type="http://schemas.openxmlformats.org/officeDocument/2006/relationships/hyperlink" Target="https://www.ncdc.noaa.gov/" TargetMode="External"/><Relationship Id="rId4" Type="http://schemas.openxmlformats.org/officeDocument/2006/relationships/hyperlink" Target="https://nca2014.globalchange.gov/" TargetMode="Externa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6.xml"/><Relationship Id="rId5" Type="http://schemas.openxmlformats.org/officeDocument/2006/relationships/image" Target="../media/image23.png"/><Relationship Id="rId4" Type="http://schemas.openxmlformats.org/officeDocument/2006/relationships/image" Target="../media/image22.jpeg"/></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5.xml"/><Relationship Id="rId1" Type="http://schemas.openxmlformats.org/officeDocument/2006/relationships/slideLayout" Target="../slideLayouts/slideLayout4.xml"/><Relationship Id="rId5" Type="http://schemas.openxmlformats.org/officeDocument/2006/relationships/image" Target="../media/image26.jpeg"/><Relationship Id="rId4" Type="http://schemas.openxmlformats.org/officeDocument/2006/relationships/image" Target="../media/image25.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28.pn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9.xml"/><Relationship Id="rId1" Type="http://schemas.openxmlformats.org/officeDocument/2006/relationships/slideLayout" Target="../slideLayouts/slideLayout4.xml"/><Relationship Id="rId4" Type="http://schemas.openxmlformats.org/officeDocument/2006/relationships/image" Target="../media/image30.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7.gif"/></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4.xml"/><Relationship Id="rId5" Type="http://schemas.openxmlformats.org/officeDocument/2006/relationships/image" Target="../media/image12.jpeg"/><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15.jpeg"/><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8.xml"/><Relationship Id="rId1" Type="http://schemas.openxmlformats.org/officeDocument/2006/relationships/slideLayout" Target="../slideLayouts/slideLayout4.xml"/><Relationship Id="rId5" Type="http://schemas.openxmlformats.org/officeDocument/2006/relationships/image" Target="../media/image19.jpeg"/><Relationship Id="rId4" Type="http://schemas.openxmlformats.org/officeDocument/2006/relationships/image" Target="../media/image1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ctrTitle"/>
          </p:nvPr>
        </p:nvSpPr>
        <p:spPr>
          <a:xfrm>
            <a:off x="2242457" y="2196145"/>
            <a:ext cx="6444343" cy="1095696"/>
          </a:xfrm>
        </p:spPr>
        <p:txBody>
          <a:bodyPr/>
          <a:lstStyle/>
          <a:p>
            <a:r>
              <a:rPr lang="en-US" dirty="0" smtClean="0"/>
              <a:t>Climate Adaptation Training 3.0: </a:t>
            </a:r>
            <a:br>
              <a:rPr lang="en-US" dirty="0" smtClean="0"/>
            </a:br>
            <a:r>
              <a:rPr lang="en-US" dirty="0" smtClean="0"/>
              <a:t>Extreme Heat + Flooding</a:t>
            </a:r>
            <a:endParaRPr lang="en-US" dirty="0"/>
          </a:p>
        </p:txBody>
      </p:sp>
      <p:sp>
        <p:nvSpPr>
          <p:cNvPr id="3" name="Subtitle 2"/>
          <p:cNvSpPr>
            <a:spLocks noGrp="1"/>
          </p:cNvSpPr>
          <p:nvPr>
            <p:ph type="subTitle" idx="1"/>
          </p:nvPr>
        </p:nvSpPr>
        <p:spPr>
          <a:xfrm>
            <a:off x="2663595" y="3958772"/>
            <a:ext cx="6059489" cy="1104900"/>
          </a:xfrm>
        </p:spPr>
        <p:txBody>
          <a:bodyPr/>
          <a:lstStyle/>
          <a:p>
            <a:r>
              <a:rPr lang="en-US" sz="2400" dirty="0"/>
              <a:t>This training is developed by the Urban Sustainability Directors Network (USDN) for use by member cities</a:t>
            </a:r>
          </a:p>
          <a:p>
            <a:endParaRPr lang="en-US" dirty="0"/>
          </a:p>
        </p:txBody>
      </p:sp>
      <p:sp>
        <p:nvSpPr>
          <p:cNvPr id="4" name="Text Placeholder 3"/>
          <p:cNvSpPr>
            <a:spLocks noGrp="1"/>
          </p:cNvSpPr>
          <p:nvPr>
            <p:ph type="body" sz="quarter" idx="12"/>
          </p:nvPr>
        </p:nvSpPr>
        <p:spPr>
          <a:xfrm>
            <a:off x="7315200" y="6377047"/>
            <a:ext cx="1828800" cy="564078"/>
          </a:xfrm>
        </p:spPr>
        <p:txBody>
          <a:bodyPr/>
          <a:lstStyle/>
          <a:p>
            <a:r>
              <a:rPr lang="en-US" dirty="0" smtClean="0"/>
              <a:t> </a:t>
            </a:r>
          </a:p>
          <a:p>
            <a:endParaRPr lang="en-US" dirty="0"/>
          </a:p>
        </p:txBody>
      </p:sp>
    </p:spTree>
    <p:extLst>
      <p:ext uri="{BB962C8B-B14F-4D97-AF65-F5344CB8AC3E}">
        <p14:creationId xmlns:p14="http://schemas.microsoft.com/office/powerpoint/2010/main" val="16392663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Useful Resources to Review for </a:t>
            </a:r>
            <a:br>
              <a:rPr lang="en-US" dirty="0" smtClean="0"/>
            </a:br>
            <a:r>
              <a:rPr lang="en-US" dirty="0" smtClean="0"/>
              <a:t>Local Climate Information</a:t>
            </a:r>
            <a:endParaRPr lang="en-US" dirty="0"/>
          </a:p>
        </p:txBody>
      </p:sp>
      <p:sp>
        <p:nvSpPr>
          <p:cNvPr id="5" name="Slide Number Placeholder 4"/>
          <p:cNvSpPr>
            <a:spLocks noGrp="1"/>
          </p:cNvSpPr>
          <p:nvPr>
            <p:ph type="sldNum" sz="quarter" idx="12"/>
          </p:nvPr>
        </p:nvSpPr>
        <p:spPr>
          <a:xfrm>
            <a:off x="8642707" y="6492875"/>
            <a:ext cx="501293" cy="365125"/>
          </a:xfrm>
        </p:spPr>
        <p:txBody>
          <a:bodyPr/>
          <a:lstStyle/>
          <a:p>
            <a:fld id="{5C2970C5-B849-3D42-832D-92B4E99A4873}" type="slidenum">
              <a:rPr lang="en-US" smtClean="0">
                <a:solidFill>
                  <a:prstClr val="black">
                    <a:tint val="75000"/>
                  </a:prstClr>
                </a:solidFill>
              </a:rPr>
              <a:pPr/>
              <a:t>10</a:t>
            </a:fld>
            <a:endParaRPr lang="en-US" dirty="0">
              <a:solidFill>
                <a:prstClr val="black">
                  <a:tint val="75000"/>
                </a:prstClr>
              </a:solidFill>
            </a:endParaRPr>
          </a:p>
        </p:txBody>
      </p:sp>
      <p:graphicFrame>
        <p:nvGraphicFramePr>
          <p:cNvPr id="7" name="Table 6"/>
          <p:cNvGraphicFramePr>
            <a:graphicFrameLocks noGrp="1"/>
          </p:cNvGraphicFramePr>
          <p:nvPr>
            <p:extLst>
              <p:ext uri="{D42A27DB-BD31-4B8C-83A1-F6EECF244321}">
                <p14:modId xmlns:p14="http://schemas.microsoft.com/office/powerpoint/2010/main" val="1017244194"/>
              </p:ext>
            </p:extLst>
          </p:nvPr>
        </p:nvGraphicFramePr>
        <p:xfrm>
          <a:off x="363316" y="1402446"/>
          <a:ext cx="8672009" cy="4480560"/>
        </p:xfrm>
        <a:graphic>
          <a:graphicData uri="http://schemas.openxmlformats.org/drawingml/2006/table">
            <a:tbl>
              <a:tblPr firstRow="1" bandRow="1">
                <a:tableStyleId>{5C22544A-7EE6-4342-B048-85BDC9FD1C3A}</a:tableStyleId>
              </a:tblPr>
              <a:tblGrid>
                <a:gridCol w="2804810"/>
                <a:gridCol w="2890670"/>
                <a:gridCol w="2976529"/>
              </a:tblGrid>
              <a:tr h="330046">
                <a:tc>
                  <a:txBody>
                    <a:bodyPr/>
                    <a:lstStyle/>
                    <a:p>
                      <a:r>
                        <a:rPr lang="en-US" dirty="0" smtClean="0">
                          <a:solidFill>
                            <a:schemeClr val="accent1"/>
                          </a:solidFill>
                          <a:latin typeface="+mj-lt"/>
                        </a:rPr>
                        <a:t>Resource</a:t>
                      </a:r>
                      <a:endParaRPr lang="en-US" dirty="0">
                        <a:solidFill>
                          <a:schemeClr val="accent1"/>
                        </a:solidFill>
                        <a:latin typeface="+mj-lt"/>
                      </a:endParaRPr>
                    </a:p>
                  </a:txBody>
                  <a:tcPr>
                    <a:noFill/>
                  </a:tcPr>
                </a:tc>
                <a:tc>
                  <a:txBody>
                    <a:bodyPr/>
                    <a:lstStyle/>
                    <a:p>
                      <a:r>
                        <a:rPr lang="en-US" dirty="0" smtClean="0">
                          <a:solidFill>
                            <a:schemeClr val="accent1"/>
                          </a:solidFill>
                          <a:latin typeface="+mj-lt"/>
                        </a:rPr>
                        <a:t>Data</a:t>
                      </a:r>
                      <a:endParaRPr lang="en-US" dirty="0">
                        <a:solidFill>
                          <a:schemeClr val="accent1"/>
                        </a:solidFill>
                        <a:latin typeface="+mj-lt"/>
                      </a:endParaRPr>
                    </a:p>
                  </a:txBody>
                  <a:tcPr>
                    <a:noFill/>
                  </a:tcPr>
                </a:tc>
                <a:tc>
                  <a:txBody>
                    <a:bodyPr/>
                    <a:lstStyle/>
                    <a:p>
                      <a:r>
                        <a:rPr lang="en-US" dirty="0" smtClean="0">
                          <a:solidFill>
                            <a:schemeClr val="accent1"/>
                          </a:solidFill>
                          <a:latin typeface="+mj-lt"/>
                        </a:rPr>
                        <a:t>Website</a:t>
                      </a:r>
                      <a:endParaRPr lang="en-US" dirty="0">
                        <a:solidFill>
                          <a:schemeClr val="accent1"/>
                        </a:solidFill>
                        <a:latin typeface="+mj-lt"/>
                      </a:endParaRPr>
                    </a:p>
                  </a:txBody>
                  <a:tcPr>
                    <a:noFill/>
                  </a:tcPr>
                </a:tc>
              </a:tr>
              <a:tr h="742604">
                <a:tc>
                  <a:txBody>
                    <a:bodyPr/>
                    <a:lstStyle/>
                    <a:p>
                      <a:r>
                        <a:rPr lang="en-US" sz="1600" dirty="0" smtClean="0">
                          <a:solidFill>
                            <a:schemeClr val="tx1"/>
                          </a:solidFill>
                          <a:latin typeface="+mj-lt"/>
                        </a:rPr>
                        <a:t>US Climate Resilience Toolkit’s Climate Explorer</a:t>
                      </a:r>
                    </a:p>
                  </a:txBody>
                  <a:tcPr>
                    <a:noFill/>
                  </a:tcPr>
                </a:tc>
                <a:tc>
                  <a:txBody>
                    <a:bodyPr/>
                    <a:lstStyle/>
                    <a:p>
                      <a:r>
                        <a:rPr lang="en-US" sz="1600" dirty="0" smtClean="0">
                          <a:solidFill>
                            <a:schemeClr val="tx1"/>
                          </a:solidFill>
                          <a:latin typeface="+mj-lt"/>
                        </a:rPr>
                        <a:t>Historical</a:t>
                      </a:r>
                      <a:r>
                        <a:rPr lang="en-US" sz="1600" baseline="0" dirty="0" smtClean="0">
                          <a:solidFill>
                            <a:schemeClr val="tx1"/>
                          </a:solidFill>
                          <a:latin typeface="+mj-lt"/>
                        </a:rPr>
                        <a:t> and projected c</a:t>
                      </a:r>
                      <a:r>
                        <a:rPr lang="en-US" sz="1600" dirty="0" smtClean="0">
                          <a:solidFill>
                            <a:schemeClr val="tx1"/>
                          </a:solidFill>
                          <a:latin typeface="+mj-lt"/>
                        </a:rPr>
                        <a:t>ounty-level climate data</a:t>
                      </a:r>
                    </a:p>
                  </a:txBody>
                  <a:tcP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solidFill>
                            <a:schemeClr val="tx1"/>
                          </a:solidFill>
                          <a:latin typeface="+mj-lt"/>
                          <a:hlinkClick r:id="rId3"/>
                        </a:rPr>
                        <a:t>https://crt-climate-explorer.nemac.org/</a:t>
                      </a:r>
                      <a:r>
                        <a:rPr lang="en-US" sz="1600" dirty="0" smtClean="0">
                          <a:solidFill>
                            <a:schemeClr val="tx1"/>
                          </a:solidFill>
                          <a:latin typeface="+mj-lt"/>
                        </a:rPr>
                        <a:t> </a:t>
                      </a:r>
                    </a:p>
                    <a:p>
                      <a:endParaRPr lang="en-US" sz="1600" dirty="0">
                        <a:solidFill>
                          <a:schemeClr val="tx1"/>
                        </a:solidFill>
                        <a:latin typeface="+mj-lt"/>
                      </a:endParaRPr>
                    </a:p>
                  </a:txBody>
                  <a:tcPr>
                    <a:noFill/>
                  </a:tcPr>
                </a:tc>
              </a:tr>
              <a:tr h="74260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i="0" kern="1200" dirty="0" smtClean="0">
                          <a:solidFill>
                            <a:schemeClr val="tx1"/>
                          </a:solidFill>
                          <a:effectLst/>
                          <a:latin typeface="+mj-lt"/>
                          <a:ea typeface="+mn-ea"/>
                          <a:cs typeface="+mn-cs"/>
                        </a:rPr>
                        <a:t>National Climate Assessment</a:t>
                      </a:r>
                    </a:p>
                  </a:txBody>
                  <a:tcPr>
                    <a:noFill/>
                  </a:tcPr>
                </a:tc>
                <a:tc>
                  <a:txBody>
                    <a:bodyPr/>
                    <a:lstStyle/>
                    <a:p>
                      <a:r>
                        <a:rPr lang="en-US" sz="1600" dirty="0" smtClean="0">
                          <a:solidFill>
                            <a:schemeClr val="tx1"/>
                          </a:solidFill>
                          <a:latin typeface="+mj-lt"/>
                        </a:rPr>
                        <a:t>Historical</a:t>
                      </a:r>
                      <a:r>
                        <a:rPr lang="en-US" sz="1600" baseline="0" dirty="0" smtClean="0">
                          <a:solidFill>
                            <a:schemeClr val="tx1"/>
                          </a:solidFill>
                          <a:latin typeface="+mj-lt"/>
                        </a:rPr>
                        <a:t> and projected r</a:t>
                      </a:r>
                      <a:r>
                        <a:rPr lang="en-US" sz="1600" dirty="0" smtClean="0">
                          <a:solidFill>
                            <a:schemeClr val="tx1"/>
                          </a:solidFill>
                          <a:latin typeface="+mj-lt"/>
                        </a:rPr>
                        <a:t>egional</a:t>
                      </a:r>
                      <a:r>
                        <a:rPr lang="en-US" sz="1600" baseline="0" dirty="0" smtClean="0">
                          <a:solidFill>
                            <a:schemeClr val="tx1"/>
                          </a:solidFill>
                          <a:latin typeface="+mj-lt"/>
                        </a:rPr>
                        <a:t> and sector-specific climate information and data</a:t>
                      </a:r>
                      <a:endParaRPr lang="en-US" sz="1600" dirty="0">
                        <a:solidFill>
                          <a:schemeClr val="tx1"/>
                        </a:solidFill>
                        <a:latin typeface="+mj-lt"/>
                      </a:endParaRPr>
                    </a:p>
                  </a:txBody>
                  <a:tcPr>
                    <a:noFill/>
                  </a:tcPr>
                </a:tc>
                <a:tc>
                  <a:txBody>
                    <a:bodyPr/>
                    <a:lstStyle/>
                    <a:p>
                      <a:r>
                        <a:rPr lang="en-US" sz="1600" dirty="0" smtClean="0">
                          <a:solidFill>
                            <a:schemeClr val="tx1"/>
                          </a:solidFill>
                          <a:latin typeface="+mj-lt"/>
                          <a:hlinkClick r:id="rId4"/>
                        </a:rPr>
                        <a:t>https://nca2014.globalchange.gov/</a:t>
                      </a:r>
                      <a:r>
                        <a:rPr lang="en-US" sz="1600" dirty="0" smtClean="0">
                          <a:solidFill>
                            <a:schemeClr val="tx1"/>
                          </a:solidFill>
                          <a:latin typeface="+mj-lt"/>
                        </a:rPr>
                        <a:t> </a:t>
                      </a:r>
                      <a:endParaRPr lang="en-US" sz="1600" dirty="0">
                        <a:solidFill>
                          <a:schemeClr val="tx1"/>
                        </a:solidFill>
                        <a:latin typeface="+mj-lt"/>
                      </a:endParaRPr>
                    </a:p>
                  </a:txBody>
                  <a:tcPr>
                    <a:noFill/>
                  </a:tcPr>
                </a:tc>
              </a:tr>
              <a:tr h="742604">
                <a:tc>
                  <a:txBody>
                    <a:bodyPr/>
                    <a:lstStyle/>
                    <a:p>
                      <a:r>
                        <a:rPr lang="fr-FR" sz="1600" b="0" i="0" kern="1200" dirty="0" smtClean="0">
                          <a:solidFill>
                            <a:schemeClr val="tx1"/>
                          </a:solidFill>
                          <a:effectLst/>
                          <a:latin typeface="+mj-lt"/>
                          <a:ea typeface="+mn-ea"/>
                          <a:cs typeface="+mn-cs"/>
                        </a:rPr>
                        <a:t>NOAA’s National Centers for Environmental Information (NCEI)</a:t>
                      </a:r>
                      <a:endParaRPr lang="fr-FR" sz="1600" b="0" i="0" kern="1200" dirty="0">
                        <a:solidFill>
                          <a:schemeClr val="tx1"/>
                        </a:solidFill>
                        <a:effectLst/>
                        <a:latin typeface="+mj-lt"/>
                        <a:ea typeface="+mn-ea"/>
                        <a:cs typeface="+mn-cs"/>
                      </a:endParaRPr>
                    </a:p>
                  </a:txBody>
                  <a:tcPr>
                    <a:noFill/>
                  </a:tcPr>
                </a:tc>
                <a:tc>
                  <a:txBody>
                    <a:bodyPr/>
                    <a:lstStyle/>
                    <a:p>
                      <a:r>
                        <a:rPr lang="en-US" sz="1600" dirty="0" smtClean="0">
                          <a:solidFill>
                            <a:schemeClr val="tx1"/>
                          </a:solidFill>
                          <a:latin typeface="+mj-lt"/>
                        </a:rPr>
                        <a:t>Comprehensive oceanic, atmospheric, and geophysical data</a:t>
                      </a:r>
                      <a:endParaRPr lang="en-US" sz="1600" dirty="0">
                        <a:solidFill>
                          <a:schemeClr val="tx1"/>
                        </a:solidFill>
                        <a:latin typeface="+mj-lt"/>
                      </a:endParaRPr>
                    </a:p>
                  </a:txBody>
                  <a:tcPr>
                    <a:noFill/>
                  </a:tcPr>
                </a:tc>
                <a:tc>
                  <a:txBody>
                    <a:bodyPr/>
                    <a:lstStyle/>
                    <a:p>
                      <a:r>
                        <a:rPr lang="en-US" sz="1600" dirty="0" smtClean="0">
                          <a:solidFill>
                            <a:schemeClr val="tx1"/>
                          </a:solidFill>
                          <a:latin typeface="+mj-lt"/>
                          <a:hlinkClick r:id="rId5"/>
                        </a:rPr>
                        <a:t>https://www.ncdc.noaa.gov/</a:t>
                      </a:r>
                      <a:r>
                        <a:rPr lang="en-US" sz="1600" dirty="0" smtClean="0">
                          <a:solidFill>
                            <a:schemeClr val="tx1"/>
                          </a:solidFill>
                          <a:latin typeface="+mj-lt"/>
                        </a:rPr>
                        <a:t> </a:t>
                      </a:r>
                      <a:endParaRPr lang="en-US" sz="1600" dirty="0">
                        <a:solidFill>
                          <a:schemeClr val="tx1"/>
                        </a:solidFill>
                        <a:latin typeface="+mj-lt"/>
                      </a:endParaRPr>
                    </a:p>
                  </a:txBody>
                  <a:tcPr>
                    <a:noFill/>
                  </a:tcPr>
                </a:tc>
              </a:tr>
              <a:tr h="742604">
                <a:tc>
                  <a:txBody>
                    <a:bodyPr/>
                    <a:lstStyle/>
                    <a:p>
                      <a:r>
                        <a:rPr lang="fr-FR" sz="1600" b="0" i="0" kern="1200" dirty="0" smtClean="0">
                          <a:solidFill>
                            <a:schemeClr val="tx1"/>
                          </a:solidFill>
                          <a:effectLst/>
                          <a:latin typeface="+mj-lt"/>
                          <a:ea typeface="+mn-ea"/>
                          <a:cs typeface="+mn-cs"/>
                        </a:rPr>
                        <a:t>NOAA’s NCEI State Climate Summaries</a:t>
                      </a:r>
                      <a:endParaRPr lang="fr-FR" sz="1600" b="0" i="0" kern="1200" dirty="0">
                        <a:solidFill>
                          <a:schemeClr val="tx1"/>
                        </a:solidFill>
                        <a:effectLst/>
                        <a:latin typeface="+mj-lt"/>
                        <a:ea typeface="+mn-ea"/>
                        <a:cs typeface="+mn-cs"/>
                      </a:endParaRPr>
                    </a:p>
                  </a:txBody>
                  <a:tcPr>
                    <a:noFill/>
                  </a:tcPr>
                </a:tc>
                <a:tc>
                  <a:txBody>
                    <a:bodyPr/>
                    <a:lstStyle/>
                    <a:p>
                      <a:r>
                        <a:rPr lang="en-US" sz="1600" b="0" i="0" kern="1200" dirty="0" smtClean="0">
                          <a:solidFill>
                            <a:schemeClr val="tx1"/>
                          </a:solidFill>
                          <a:effectLst/>
                          <a:latin typeface="+mj-lt"/>
                          <a:ea typeface="+mn-ea"/>
                          <a:cs typeface="+mn-cs"/>
                        </a:rPr>
                        <a:t>State-level information on historical</a:t>
                      </a:r>
                      <a:r>
                        <a:rPr lang="en-US" sz="1600" b="0" i="0" kern="1200" baseline="0" dirty="0" smtClean="0">
                          <a:solidFill>
                            <a:schemeClr val="tx1"/>
                          </a:solidFill>
                          <a:effectLst/>
                          <a:latin typeface="+mj-lt"/>
                          <a:ea typeface="+mn-ea"/>
                          <a:cs typeface="+mn-cs"/>
                        </a:rPr>
                        <a:t> and projected climate conditions</a:t>
                      </a:r>
                      <a:endParaRPr lang="en-US" sz="1600" dirty="0">
                        <a:solidFill>
                          <a:schemeClr val="tx1"/>
                        </a:solidFill>
                        <a:latin typeface="+mj-lt"/>
                      </a:endParaRPr>
                    </a:p>
                  </a:txBody>
                  <a:tcPr>
                    <a:noFill/>
                  </a:tcPr>
                </a:tc>
                <a:tc>
                  <a:txBody>
                    <a:bodyPr/>
                    <a:lstStyle/>
                    <a:p>
                      <a:r>
                        <a:rPr lang="en-US" sz="1600" dirty="0" smtClean="0">
                          <a:solidFill>
                            <a:schemeClr val="tx1"/>
                          </a:solidFill>
                          <a:latin typeface="+mj-lt"/>
                          <a:hlinkClick r:id="rId6"/>
                        </a:rPr>
                        <a:t>https://statesummaries.ncics.org/</a:t>
                      </a:r>
                      <a:r>
                        <a:rPr lang="en-US" sz="1600" dirty="0" smtClean="0">
                          <a:solidFill>
                            <a:schemeClr val="tx1"/>
                          </a:solidFill>
                          <a:latin typeface="+mj-lt"/>
                        </a:rPr>
                        <a:t> </a:t>
                      </a:r>
                      <a:endParaRPr lang="en-US" sz="1600" dirty="0">
                        <a:solidFill>
                          <a:schemeClr val="tx1"/>
                        </a:solidFill>
                        <a:latin typeface="+mj-lt"/>
                      </a:endParaRPr>
                    </a:p>
                  </a:txBody>
                  <a:tcPr>
                    <a:noFill/>
                  </a:tcPr>
                </a:tc>
              </a:tr>
              <a:tr h="74260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i="0" kern="1200" dirty="0" smtClean="0">
                          <a:solidFill>
                            <a:schemeClr val="tx1"/>
                          </a:solidFill>
                          <a:effectLst/>
                          <a:latin typeface="+mj-lt"/>
                          <a:ea typeface="+mn-ea"/>
                          <a:cs typeface="+mn-cs"/>
                        </a:rPr>
                        <a:t>NOAA Climate.gov</a:t>
                      </a:r>
                    </a:p>
                  </a:txBody>
                  <a:tcPr>
                    <a:noFill/>
                  </a:tcPr>
                </a:tc>
                <a:tc>
                  <a:txBody>
                    <a:bodyPr/>
                    <a:lstStyle/>
                    <a:p>
                      <a:r>
                        <a:rPr lang="en-US" sz="1600" dirty="0" smtClean="0">
                          <a:solidFill>
                            <a:schemeClr val="tx1"/>
                          </a:solidFill>
                          <a:latin typeface="+mj-lt"/>
                        </a:rPr>
                        <a:t>Climate maps and datasets that document various climate conditions</a:t>
                      </a:r>
                      <a:endParaRPr lang="en-US" sz="1600" dirty="0">
                        <a:solidFill>
                          <a:schemeClr val="tx1"/>
                        </a:solidFill>
                        <a:latin typeface="+mj-lt"/>
                      </a:endParaRPr>
                    </a:p>
                  </a:txBody>
                  <a:tcPr>
                    <a:noFill/>
                  </a:tcPr>
                </a:tc>
                <a:tc>
                  <a:txBody>
                    <a:bodyPr/>
                    <a:lstStyle/>
                    <a:p>
                      <a:r>
                        <a:rPr lang="en-US" sz="1600" dirty="0" smtClean="0">
                          <a:solidFill>
                            <a:schemeClr val="tx1"/>
                          </a:solidFill>
                          <a:latin typeface="+mj-lt"/>
                          <a:hlinkClick r:id="rId7"/>
                        </a:rPr>
                        <a:t>https://www.climate.gov/</a:t>
                      </a:r>
                      <a:r>
                        <a:rPr lang="en-US" sz="1600" dirty="0" smtClean="0">
                          <a:solidFill>
                            <a:schemeClr val="tx1"/>
                          </a:solidFill>
                          <a:latin typeface="+mj-lt"/>
                        </a:rPr>
                        <a:t> </a:t>
                      </a:r>
                      <a:endParaRPr lang="en-US" sz="1600" dirty="0">
                        <a:solidFill>
                          <a:schemeClr val="tx1"/>
                        </a:solidFill>
                        <a:latin typeface="+mj-lt"/>
                      </a:endParaRPr>
                    </a:p>
                  </a:txBody>
                  <a:tcPr>
                    <a:noFill/>
                  </a:tcPr>
                </a:tc>
              </a:tr>
            </a:tbl>
          </a:graphicData>
        </a:graphic>
      </p:graphicFrame>
      <p:sp>
        <p:nvSpPr>
          <p:cNvPr id="8" name="Content Placeholder 2"/>
          <p:cNvSpPr txBox="1">
            <a:spLocks/>
          </p:cNvSpPr>
          <p:nvPr/>
        </p:nvSpPr>
        <p:spPr>
          <a:xfrm>
            <a:off x="254643" y="5883006"/>
            <a:ext cx="8889357" cy="4708615"/>
          </a:xfrm>
          <a:prstGeom prst="rect">
            <a:avLst/>
          </a:prstGeom>
        </p:spPr>
        <p:txBody>
          <a:bodyPr/>
          <a:lstStyle>
            <a:lvl1pPr marL="231775" indent="-231775" algn="l" defTabSz="914400" rtl="0" eaLnBrk="1" latinLnBrk="0" hangingPunct="1">
              <a:spcBef>
                <a:spcPts val="1200"/>
              </a:spcBef>
              <a:buFont typeface="Arial" pitchFamily="34" charset="0"/>
              <a:buChar char="–"/>
              <a:defRPr sz="2400" kern="1200">
                <a:solidFill>
                  <a:schemeClr val="tx1"/>
                </a:solidFill>
                <a:latin typeface="+mn-lt"/>
                <a:ea typeface="+mn-ea"/>
                <a:cs typeface="Arial" panose="020B0604020202020204" pitchFamily="34" charset="0"/>
              </a:defRPr>
            </a:lvl1pPr>
            <a:lvl2pPr marL="511175" indent="-228600" algn="l" defTabSz="914400" rtl="0" eaLnBrk="1" latinLnBrk="0" hangingPunct="1">
              <a:spcBef>
                <a:spcPts val="400"/>
              </a:spcBef>
              <a:buFont typeface="Arial" pitchFamily="34" charset="0"/>
              <a:buChar char="•"/>
              <a:defRPr sz="2000" kern="1200">
                <a:solidFill>
                  <a:schemeClr val="tx1"/>
                </a:solidFill>
                <a:latin typeface="+mn-lt"/>
                <a:ea typeface="+mn-ea"/>
                <a:cs typeface="Arial" panose="020B0604020202020204" pitchFamily="34" charset="0"/>
              </a:defRPr>
            </a:lvl2pPr>
            <a:lvl3pPr marL="685800" indent="-173038" algn="l" defTabSz="914400" rtl="0" eaLnBrk="1" latinLnBrk="0" hangingPunct="1">
              <a:spcBef>
                <a:spcPct val="20000"/>
              </a:spcBef>
              <a:buFont typeface="Courier New" panose="02070309020205020404" pitchFamily="49" charset="0"/>
              <a:buChar char="o"/>
              <a:defRPr sz="1800" kern="1200">
                <a:solidFill>
                  <a:schemeClr val="tx1"/>
                </a:solidFill>
                <a:latin typeface="+mn-lt"/>
                <a:ea typeface="+mn-ea"/>
                <a:cs typeface="Arial" panose="020B0604020202020204" pitchFamily="34" charset="0"/>
              </a:defRPr>
            </a:lvl3pPr>
            <a:lvl4pPr marL="914400" indent="-173038" algn="l" defTabSz="914400" rtl="0" eaLnBrk="1" latinLnBrk="0" hangingPunct="1">
              <a:spcBef>
                <a:spcPct val="20000"/>
              </a:spcBef>
              <a:buFont typeface="Arial" pitchFamily="34" charset="0"/>
              <a:buChar char="–"/>
              <a:defRPr sz="1600" kern="1200">
                <a:solidFill>
                  <a:schemeClr val="tx1"/>
                </a:solidFill>
                <a:latin typeface="+mn-lt"/>
                <a:ea typeface="+mn-ea"/>
                <a:cs typeface="Arial" panose="020B0604020202020204" pitchFamily="34" charset="0"/>
              </a:defRPr>
            </a:lvl4pPr>
            <a:lvl5pPr marL="20574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800" dirty="0" smtClean="0">
                <a:latin typeface="+mj-lt"/>
              </a:rPr>
              <a:t>You can also contact your regional and locally focused centers and state climatologists for </a:t>
            </a:r>
            <a:r>
              <a:rPr lang="en-US" sz="1800" dirty="0">
                <a:latin typeface="+mj-lt"/>
              </a:rPr>
              <a:t>more information and data: </a:t>
            </a:r>
            <a:r>
              <a:rPr lang="en-US" sz="1800" dirty="0">
                <a:latin typeface="+mj-lt"/>
                <a:hlinkClick r:id="rId8"/>
              </a:rPr>
              <a:t>https://</a:t>
            </a:r>
            <a:r>
              <a:rPr lang="en-US" sz="1800" dirty="0" smtClean="0">
                <a:latin typeface="+mj-lt"/>
                <a:hlinkClick r:id="rId8"/>
              </a:rPr>
              <a:t>toolkit.climate.gov/help/partners</a:t>
            </a:r>
            <a:r>
              <a:rPr lang="en-US" sz="1800" dirty="0" smtClean="0">
                <a:latin typeface="+mj-lt"/>
              </a:rPr>
              <a:t> </a:t>
            </a:r>
            <a:endParaRPr lang="en-US" sz="1800" dirty="0">
              <a:latin typeface="+mj-lt"/>
            </a:endParaRPr>
          </a:p>
        </p:txBody>
      </p:sp>
    </p:spTree>
    <p:extLst>
      <p:ext uri="{BB962C8B-B14F-4D97-AF65-F5344CB8AC3E}">
        <p14:creationId xmlns:p14="http://schemas.microsoft.com/office/powerpoint/2010/main" val="409440405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ctrTitle"/>
          </p:nvPr>
        </p:nvSpPr>
        <p:spPr>
          <a:xfrm>
            <a:off x="2636687" y="2196144"/>
            <a:ext cx="6264310" cy="1862899"/>
          </a:xfrm>
        </p:spPr>
        <p:txBody>
          <a:bodyPr/>
          <a:lstStyle/>
          <a:p>
            <a:r>
              <a:rPr lang="en-US" dirty="0" smtClean="0"/>
              <a:t>Climate Adaptation Planning Process &amp; </a:t>
            </a:r>
            <a:br>
              <a:rPr lang="en-US" dirty="0" smtClean="0"/>
            </a:br>
            <a:r>
              <a:rPr lang="en-US" dirty="0" smtClean="0"/>
              <a:t>Game of Extremes Steps</a:t>
            </a:r>
            <a:endParaRPr lang="en-US" dirty="0"/>
          </a:p>
        </p:txBody>
      </p:sp>
      <p:sp>
        <p:nvSpPr>
          <p:cNvPr id="5" name="Text Placeholder 4"/>
          <p:cNvSpPr>
            <a:spLocks noGrp="1"/>
          </p:cNvSpPr>
          <p:nvPr>
            <p:ph type="body" sz="quarter" idx="12"/>
          </p:nvPr>
        </p:nvSpPr>
        <p:spPr/>
        <p:txBody>
          <a:bodyPr/>
          <a:lstStyle/>
          <a:p>
            <a:r>
              <a:rPr lang="en-US" dirty="0" smtClean="0"/>
              <a:t> </a:t>
            </a:r>
            <a:endParaRPr lang="en-US" dirty="0"/>
          </a:p>
        </p:txBody>
      </p:sp>
    </p:spTree>
    <p:extLst>
      <p:ext uri="{BB962C8B-B14F-4D97-AF65-F5344CB8AC3E}">
        <p14:creationId xmlns:p14="http://schemas.microsoft.com/office/powerpoint/2010/main" val="9534134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Arial Black" panose="020B0A04020102020204" pitchFamily="34" charset="0"/>
              </a:rPr>
              <a:t>Process for Incorporating Climate Change </a:t>
            </a:r>
            <a:r>
              <a:rPr lang="en-US" dirty="0" smtClean="0">
                <a:latin typeface="Arial Black" panose="020B0A04020102020204" pitchFamily="34" charset="0"/>
              </a:rPr>
              <a:t/>
            </a:r>
            <a:br>
              <a:rPr lang="en-US" dirty="0" smtClean="0">
                <a:latin typeface="Arial Black" panose="020B0A04020102020204" pitchFamily="34" charset="0"/>
              </a:rPr>
            </a:br>
            <a:r>
              <a:rPr lang="en-US" dirty="0" smtClean="0">
                <a:latin typeface="Arial Black" panose="020B0A04020102020204" pitchFamily="34" charset="0"/>
              </a:rPr>
              <a:t>into </a:t>
            </a:r>
            <a:r>
              <a:rPr lang="en-US" dirty="0">
                <a:latin typeface="Arial Black" panose="020B0A04020102020204" pitchFamily="34" charset="0"/>
              </a:rPr>
              <a:t>Project Planning</a:t>
            </a: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2979" y="1265464"/>
            <a:ext cx="7631415" cy="5010150"/>
          </a:xfrm>
          <a:prstGeom prst="rect">
            <a:avLst/>
          </a:prstGeom>
        </p:spPr>
      </p:pic>
      <p:sp>
        <p:nvSpPr>
          <p:cNvPr id="4" name="Slide Number Placeholder 4"/>
          <p:cNvSpPr txBox="1">
            <a:spLocks/>
          </p:cNvSpPr>
          <p:nvPr/>
        </p:nvSpPr>
        <p:spPr>
          <a:xfrm>
            <a:off x="8418286" y="6356349"/>
            <a:ext cx="584197"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C2970C5-B849-3D42-832D-92B4E99A4873}" type="slidenum">
              <a:rPr lang="en-US" smtClean="0">
                <a:solidFill>
                  <a:prstClr val="black">
                    <a:tint val="75000"/>
                  </a:prstClr>
                </a:solidFill>
              </a:rPr>
              <a:pPr/>
              <a:t>12</a:t>
            </a:fld>
            <a:endParaRPr lang="en-US" dirty="0">
              <a:solidFill>
                <a:prstClr val="black">
                  <a:tint val="75000"/>
                </a:prstClr>
              </a:solidFill>
            </a:endParaRPr>
          </a:p>
        </p:txBody>
      </p:sp>
    </p:spTree>
    <p:extLst>
      <p:ext uri="{BB962C8B-B14F-4D97-AF65-F5344CB8AC3E}">
        <p14:creationId xmlns:p14="http://schemas.microsoft.com/office/powerpoint/2010/main" val="184525041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Arial Black" panose="020B0A04020102020204" pitchFamily="34" charset="0"/>
              </a:rPr>
              <a:t>Process for Incorporating Climate Change into Project </a:t>
            </a:r>
            <a:r>
              <a:rPr lang="en-US" dirty="0" smtClean="0">
                <a:latin typeface="Arial Black" panose="020B0A04020102020204" pitchFamily="34" charset="0"/>
              </a:rPr>
              <a:t>Planning: </a:t>
            </a:r>
            <a:r>
              <a:rPr lang="en-US" dirty="0" smtClean="0">
                <a:solidFill>
                  <a:schemeClr val="accent4"/>
                </a:solidFill>
                <a:latin typeface="Arial Black" panose="020B0A04020102020204" pitchFamily="34" charset="0"/>
              </a:rPr>
              <a:t>Game Steps</a:t>
            </a:r>
            <a:endParaRPr lang="en-US" dirty="0">
              <a:solidFill>
                <a:schemeClr val="accent4"/>
              </a:solidFill>
              <a:latin typeface="Arial Black" panose="020B0A04020102020204" pitchFamily="34" charset="0"/>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2979" y="1265464"/>
            <a:ext cx="7631415" cy="5010150"/>
          </a:xfrm>
          <a:prstGeom prst="rect">
            <a:avLst/>
          </a:prstGeom>
        </p:spPr>
      </p:pic>
      <p:sp>
        <p:nvSpPr>
          <p:cNvPr id="3" name="TextBox 2"/>
          <p:cNvSpPr txBox="1"/>
          <p:nvPr/>
        </p:nvSpPr>
        <p:spPr>
          <a:xfrm>
            <a:off x="6625770" y="2786688"/>
            <a:ext cx="1872343" cy="380547"/>
          </a:xfrm>
          <a:prstGeom prst="rect">
            <a:avLst/>
          </a:prstGeom>
          <a:solidFill>
            <a:schemeClr val="bg1"/>
          </a:solidFill>
        </p:spPr>
        <p:txBody>
          <a:bodyPr wrap="none" lIns="0" tIns="0" rIns="0" bIns="0" rtlCol="0">
            <a:noAutofit/>
          </a:bodyPr>
          <a:lstStyle/>
          <a:p>
            <a:pPr algn="ctr"/>
            <a:r>
              <a:rPr lang="en-US" sz="2000" b="1" dirty="0" smtClean="0">
                <a:solidFill>
                  <a:schemeClr val="accent4"/>
                </a:solidFill>
                <a:latin typeface="+mj-lt"/>
                <a:cs typeface="Aktiv Grotesk Trial" panose="020B0504020202020204" pitchFamily="34" charset="0"/>
              </a:rPr>
              <a:t>Asset Inventory</a:t>
            </a:r>
          </a:p>
        </p:txBody>
      </p:sp>
      <p:sp>
        <p:nvSpPr>
          <p:cNvPr id="5" name="TextBox 4"/>
          <p:cNvSpPr txBox="1"/>
          <p:nvPr/>
        </p:nvSpPr>
        <p:spPr>
          <a:xfrm>
            <a:off x="6804624" y="4583336"/>
            <a:ext cx="1872343" cy="380547"/>
          </a:xfrm>
          <a:prstGeom prst="rect">
            <a:avLst/>
          </a:prstGeom>
          <a:solidFill>
            <a:schemeClr val="bg1"/>
          </a:solidFill>
        </p:spPr>
        <p:txBody>
          <a:bodyPr wrap="square" lIns="0" tIns="0" rIns="0" bIns="0" rtlCol="0">
            <a:noAutofit/>
          </a:bodyPr>
          <a:lstStyle/>
          <a:p>
            <a:pPr algn="ctr"/>
            <a:r>
              <a:rPr lang="en-US" sz="2000" b="1" dirty="0" smtClean="0">
                <a:solidFill>
                  <a:schemeClr val="accent4"/>
                </a:solidFill>
                <a:latin typeface="+mj-lt"/>
                <a:cs typeface="Aktiv Grotesk Trial" panose="020B0504020202020204" pitchFamily="34" charset="0"/>
              </a:rPr>
              <a:t>Vulnerability Assessment</a:t>
            </a:r>
          </a:p>
        </p:txBody>
      </p:sp>
      <p:sp>
        <p:nvSpPr>
          <p:cNvPr id="6" name="TextBox 5"/>
          <p:cNvSpPr txBox="1"/>
          <p:nvPr/>
        </p:nvSpPr>
        <p:spPr>
          <a:xfrm>
            <a:off x="5305554" y="6139768"/>
            <a:ext cx="2275115" cy="380547"/>
          </a:xfrm>
          <a:prstGeom prst="rect">
            <a:avLst/>
          </a:prstGeom>
          <a:noFill/>
        </p:spPr>
        <p:txBody>
          <a:bodyPr wrap="square" lIns="0" tIns="0" rIns="0" bIns="0" rtlCol="0">
            <a:noAutofit/>
          </a:bodyPr>
          <a:lstStyle/>
          <a:p>
            <a:pPr algn="ctr"/>
            <a:r>
              <a:rPr lang="en-US" sz="2000" b="1" dirty="0" smtClean="0">
                <a:solidFill>
                  <a:schemeClr val="accent4">
                    <a:lumMod val="40000"/>
                    <a:lumOff val="60000"/>
                  </a:schemeClr>
                </a:solidFill>
                <a:latin typeface="+mj-lt"/>
                <a:cs typeface="Aktiv Grotesk Trial" panose="020B0504020202020204" pitchFamily="34" charset="0"/>
              </a:rPr>
              <a:t>Optional</a:t>
            </a:r>
            <a:r>
              <a:rPr lang="en-US" sz="2000" dirty="0" smtClean="0">
                <a:solidFill>
                  <a:schemeClr val="accent4"/>
                </a:solidFill>
                <a:latin typeface="+mj-lt"/>
                <a:cs typeface="Aktiv Grotesk Trial" panose="020B0504020202020204" pitchFamily="34" charset="0"/>
              </a:rPr>
              <a:t> </a:t>
            </a:r>
            <a:br>
              <a:rPr lang="en-US" sz="2000" dirty="0" smtClean="0">
                <a:solidFill>
                  <a:schemeClr val="accent4"/>
                </a:solidFill>
                <a:latin typeface="+mj-lt"/>
                <a:cs typeface="Aktiv Grotesk Trial" panose="020B0504020202020204" pitchFamily="34" charset="0"/>
              </a:rPr>
            </a:br>
            <a:r>
              <a:rPr lang="en-US" sz="2000" b="1" dirty="0" smtClean="0">
                <a:solidFill>
                  <a:schemeClr val="accent4"/>
                </a:solidFill>
                <a:latin typeface="+mj-lt"/>
                <a:cs typeface="Aktiv Grotesk Trial" panose="020B0504020202020204" pitchFamily="34" charset="0"/>
              </a:rPr>
              <a:t>Risk Assessment</a:t>
            </a:r>
          </a:p>
        </p:txBody>
      </p:sp>
      <p:sp>
        <p:nvSpPr>
          <p:cNvPr id="8" name="TextBox 7"/>
          <p:cNvSpPr txBox="1"/>
          <p:nvPr/>
        </p:nvSpPr>
        <p:spPr>
          <a:xfrm>
            <a:off x="1178813" y="6139768"/>
            <a:ext cx="2373086" cy="380547"/>
          </a:xfrm>
          <a:prstGeom prst="rect">
            <a:avLst/>
          </a:prstGeom>
          <a:solidFill>
            <a:schemeClr val="bg1"/>
          </a:solidFill>
        </p:spPr>
        <p:txBody>
          <a:bodyPr wrap="square" lIns="0" tIns="0" rIns="0" bIns="0" rtlCol="0">
            <a:noAutofit/>
          </a:bodyPr>
          <a:lstStyle/>
          <a:p>
            <a:pPr algn="ctr"/>
            <a:r>
              <a:rPr lang="en-US" sz="2000" b="1" dirty="0" smtClean="0">
                <a:solidFill>
                  <a:schemeClr val="accent4"/>
                </a:solidFill>
                <a:latin typeface="+mj-lt"/>
                <a:cs typeface="Aktiv Grotesk Trial" panose="020B0504020202020204" pitchFamily="34" charset="0"/>
              </a:rPr>
              <a:t>Adaptation Planning</a:t>
            </a:r>
          </a:p>
        </p:txBody>
      </p:sp>
      <p:sp>
        <p:nvSpPr>
          <p:cNvPr id="9" name="TextBox 8"/>
          <p:cNvSpPr txBox="1"/>
          <p:nvPr/>
        </p:nvSpPr>
        <p:spPr>
          <a:xfrm>
            <a:off x="162046" y="3070676"/>
            <a:ext cx="2203310" cy="1040029"/>
          </a:xfrm>
          <a:prstGeom prst="rect">
            <a:avLst/>
          </a:prstGeom>
          <a:noFill/>
        </p:spPr>
        <p:txBody>
          <a:bodyPr wrap="square" lIns="0" tIns="0" rIns="0" bIns="0" rtlCol="0">
            <a:noAutofit/>
          </a:bodyPr>
          <a:lstStyle/>
          <a:p>
            <a:pPr algn="ctr"/>
            <a:r>
              <a:rPr lang="en-US" sz="2000" b="1" dirty="0" smtClean="0">
                <a:solidFill>
                  <a:schemeClr val="accent4">
                    <a:lumMod val="40000"/>
                    <a:lumOff val="60000"/>
                  </a:schemeClr>
                </a:solidFill>
                <a:latin typeface="+mj-lt"/>
                <a:cs typeface="Aktiv Grotesk Trial" panose="020B0504020202020204" pitchFamily="34" charset="0"/>
              </a:rPr>
              <a:t>Optional </a:t>
            </a:r>
            <a:r>
              <a:rPr lang="en-US" sz="2000" b="1" dirty="0" smtClean="0">
                <a:solidFill>
                  <a:schemeClr val="accent4"/>
                </a:solidFill>
                <a:latin typeface="+mj-lt"/>
                <a:cs typeface="Aktiv Grotesk Trial" panose="020B0504020202020204" pitchFamily="34" charset="0"/>
              </a:rPr>
              <a:t>Implementation Exercise</a:t>
            </a:r>
          </a:p>
        </p:txBody>
      </p:sp>
      <p:sp>
        <p:nvSpPr>
          <p:cNvPr id="10" name="Slide Number Placeholder 4"/>
          <p:cNvSpPr txBox="1">
            <a:spLocks/>
          </p:cNvSpPr>
          <p:nvPr/>
        </p:nvSpPr>
        <p:spPr>
          <a:xfrm>
            <a:off x="8418286" y="6356349"/>
            <a:ext cx="584197"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C2970C5-B849-3D42-832D-92B4E99A4873}" type="slidenum">
              <a:rPr lang="en-US" smtClean="0">
                <a:solidFill>
                  <a:prstClr val="black">
                    <a:tint val="75000"/>
                  </a:prstClr>
                </a:solidFill>
              </a:rPr>
              <a:pPr/>
              <a:t>13</a:t>
            </a:fld>
            <a:endParaRPr lang="en-US" dirty="0">
              <a:solidFill>
                <a:prstClr val="black">
                  <a:tint val="75000"/>
                </a:prstClr>
              </a:solidFill>
            </a:endParaRPr>
          </a:p>
        </p:txBody>
      </p:sp>
    </p:spTree>
    <p:extLst>
      <p:ext uri="{BB962C8B-B14F-4D97-AF65-F5344CB8AC3E}">
        <p14:creationId xmlns:p14="http://schemas.microsoft.com/office/powerpoint/2010/main" val="316105615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91656" y="338328"/>
            <a:ext cx="6495143" cy="804672"/>
          </a:xfrm>
        </p:spPr>
        <p:txBody>
          <a:bodyPr/>
          <a:lstStyle/>
          <a:p>
            <a:r>
              <a:rPr lang="en-US" dirty="0" smtClean="0">
                <a:solidFill>
                  <a:schemeClr val="accent1"/>
                </a:solidFill>
                <a:latin typeface="Arial Black" panose="020B0A04020102020204" pitchFamily="34" charset="0"/>
              </a:rPr>
              <a:t>Understanding your City</a:t>
            </a:r>
            <a:endParaRPr lang="en-US" dirty="0">
              <a:solidFill>
                <a:schemeClr val="accent1"/>
              </a:solidFill>
              <a:latin typeface="Arial Black" panose="020B0A04020102020204" pitchFamily="34" charset="0"/>
            </a:endParaRPr>
          </a:p>
        </p:txBody>
      </p:sp>
      <p:sp>
        <p:nvSpPr>
          <p:cNvPr id="3" name="5-Point Star 2"/>
          <p:cNvSpPr/>
          <p:nvPr/>
        </p:nvSpPr>
        <p:spPr>
          <a:xfrm>
            <a:off x="7584164" y="3515107"/>
            <a:ext cx="91440" cy="91440"/>
          </a:xfrm>
          <a:prstGeom prst="star5">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54851" y="940078"/>
            <a:ext cx="3554639" cy="26733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Slide Number Placeholder 4"/>
          <p:cNvSpPr txBox="1">
            <a:spLocks/>
          </p:cNvSpPr>
          <p:nvPr/>
        </p:nvSpPr>
        <p:spPr>
          <a:xfrm>
            <a:off x="8418286" y="6356349"/>
            <a:ext cx="584197"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C2970C5-B849-3D42-832D-92B4E99A4873}" type="slidenum">
              <a:rPr lang="en-US" smtClean="0">
                <a:solidFill>
                  <a:prstClr val="black">
                    <a:tint val="75000"/>
                  </a:prstClr>
                </a:solidFill>
              </a:rPr>
              <a:pPr/>
              <a:t>14</a:t>
            </a:fld>
            <a:endParaRPr lang="en-US" dirty="0">
              <a:solidFill>
                <a:prstClr val="black">
                  <a:tint val="75000"/>
                </a:prstClr>
              </a:solidFill>
            </a:endParaRPr>
          </a:p>
        </p:txBody>
      </p:sp>
      <p:pic>
        <p:nvPicPr>
          <p:cNvPr id="4"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1464" y="972457"/>
            <a:ext cx="4675883" cy="30133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17749" y="3715209"/>
            <a:ext cx="3628842" cy="2701471"/>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9" name="Rectangle 8"/>
          <p:cNvSpPr/>
          <p:nvPr/>
        </p:nvSpPr>
        <p:spPr>
          <a:xfrm>
            <a:off x="474562" y="4283646"/>
            <a:ext cx="4687747" cy="2400657"/>
          </a:xfrm>
          <a:prstGeom prst="rect">
            <a:avLst/>
          </a:prstGeom>
        </p:spPr>
        <p:txBody>
          <a:bodyPr wrap="square">
            <a:spAutoFit/>
          </a:bodyPr>
          <a:lstStyle/>
          <a:p>
            <a:pPr marL="342900" indent="-342900">
              <a:spcBef>
                <a:spcPts val="600"/>
              </a:spcBef>
              <a:spcAft>
                <a:spcPts val="600"/>
              </a:spcAft>
              <a:buFont typeface="Arial" panose="020B0604020202020204" pitchFamily="34" charset="0"/>
              <a:buChar char="‒"/>
            </a:pPr>
            <a:r>
              <a:rPr lang="en-US" sz="2000" dirty="0" smtClean="0">
                <a:latin typeface="+mj-lt"/>
              </a:rPr>
              <a:t>Understand who the key players are in an adaptation planning process.</a:t>
            </a:r>
          </a:p>
          <a:p>
            <a:pPr marL="342900" indent="-342900">
              <a:spcBef>
                <a:spcPts val="600"/>
              </a:spcBef>
              <a:spcAft>
                <a:spcPts val="600"/>
              </a:spcAft>
              <a:buFont typeface="Arial" panose="020B0604020202020204" pitchFamily="34" charset="0"/>
              <a:buChar char="‒"/>
            </a:pPr>
            <a:r>
              <a:rPr lang="en-US" sz="2000" dirty="0" smtClean="0">
                <a:latin typeface="+mj-lt"/>
              </a:rPr>
              <a:t>Become familiar with the location of key assets and layout of the city.</a:t>
            </a:r>
          </a:p>
          <a:p>
            <a:pPr marL="342900" indent="-342900">
              <a:spcBef>
                <a:spcPts val="600"/>
              </a:spcBef>
              <a:spcAft>
                <a:spcPts val="600"/>
              </a:spcAft>
              <a:buFont typeface="Arial" panose="020B0604020202020204" pitchFamily="34" charset="0"/>
              <a:buChar char="‒"/>
            </a:pPr>
            <a:r>
              <a:rPr lang="en-US" sz="2000" dirty="0" smtClean="0">
                <a:latin typeface="+mj-lt"/>
              </a:rPr>
              <a:t>Understand city demography.</a:t>
            </a:r>
          </a:p>
          <a:p>
            <a:pPr marL="342900" indent="-342900">
              <a:spcBef>
                <a:spcPts val="600"/>
              </a:spcBef>
              <a:spcAft>
                <a:spcPts val="600"/>
              </a:spcAft>
              <a:buFont typeface="Arial" panose="020B0604020202020204" pitchFamily="34" charset="0"/>
              <a:buChar char="•"/>
            </a:pPr>
            <a:endParaRPr lang="en-US" sz="2000" dirty="0">
              <a:latin typeface="+mj-lt"/>
            </a:endParaRPr>
          </a:p>
        </p:txBody>
      </p:sp>
    </p:spTree>
    <p:extLst>
      <p:ext uri="{BB962C8B-B14F-4D97-AF65-F5344CB8AC3E}">
        <p14:creationId xmlns:p14="http://schemas.microsoft.com/office/powerpoint/2010/main" val="37632353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a:spLocks noGrp="1"/>
          </p:cNvSpPr>
          <p:nvPr>
            <p:ph type="title"/>
          </p:nvPr>
        </p:nvSpPr>
        <p:spPr>
          <a:xfrm>
            <a:off x="1451428" y="338328"/>
            <a:ext cx="7235371" cy="804672"/>
          </a:xfrm>
        </p:spPr>
        <p:txBody>
          <a:bodyPr/>
          <a:lstStyle/>
          <a:p>
            <a:pPr algn="ctr"/>
            <a:r>
              <a:rPr lang="en-US" dirty="0" smtClean="0">
                <a:solidFill>
                  <a:schemeClr val="accent1"/>
                </a:solidFill>
                <a:latin typeface="Arial Black" panose="020B0A04020102020204" pitchFamily="34" charset="0"/>
              </a:rPr>
              <a:t>Inventory Assets</a:t>
            </a:r>
            <a:r>
              <a:rPr lang="en-US" dirty="0">
                <a:solidFill>
                  <a:schemeClr val="accent1"/>
                </a:solidFill>
                <a:latin typeface="Arial Black" panose="020B0A04020102020204" pitchFamily="34" charset="0"/>
              </a:rPr>
              <a:t/>
            </a:r>
            <a:br>
              <a:rPr lang="en-US" dirty="0">
                <a:solidFill>
                  <a:schemeClr val="accent1"/>
                </a:solidFill>
                <a:latin typeface="Arial Black" panose="020B0A04020102020204" pitchFamily="34" charset="0"/>
              </a:rPr>
            </a:br>
            <a:endParaRPr lang="en-US" dirty="0">
              <a:solidFill>
                <a:schemeClr val="accent1"/>
              </a:solidFill>
              <a:latin typeface="Arial Black" panose="020B0A04020102020204" pitchFamily="34" charset="0"/>
            </a:endParaRPr>
          </a:p>
        </p:txBody>
      </p:sp>
      <p:sp>
        <p:nvSpPr>
          <p:cNvPr id="6" name="Slide Number Placeholder 4"/>
          <p:cNvSpPr txBox="1">
            <a:spLocks/>
          </p:cNvSpPr>
          <p:nvPr/>
        </p:nvSpPr>
        <p:spPr>
          <a:xfrm>
            <a:off x="8418286" y="6356349"/>
            <a:ext cx="584197"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C2970C5-B849-3D42-832D-92B4E99A4873}" type="slidenum">
              <a:rPr lang="en-US" smtClean="0">
                <a:solidFill>
                  <a:prstClr val="black">
                    <a:tint val="75000"/>
                  </a:prstClr>
                </a:solidFill>
              </a:rPr>
              <a:pPr/>
              <a:t>15</a:t>
            </a:fld>
            <a:endParaRPr lang="en-US" dirty="0">
              <a:solidFill>
                <a:prstClr val="black">
                  <a:tint val="75000"/>
                </a:prstClr>
              </a:solidFill>
            </a:endParaRPr>
          </a:p>
        </p:txBody>
      </p:sp>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98080" y="1060487"/>
            <a:ext cx="3534555" cy="2646007"/>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7" name="Content Placeholder 2"/>
          <p:cNvSpPr txBox="1">
            <a:spLocks/>
          </p:cNvSpPr>
          <p:nvPr/>
        </p:nvSpPr>
        <p:spPr>
          <a:xfrm>
            <a:off x="146835" y="1151134"/>
            <a:ext cx="4008476" cy="5355093"/>
          </a:xfrm>
          <a:prstGeom prst="rect">
            <a:avLst/>
          </a:prstGeom>
        </p:spPr>
        <p:txBody>
          <a:bodyPr vert="horz" lIns="0" tIns="0" rIns="0" bIns="0" rtlCol="0">
            <a:normAutofit lnSpcReduction="10000"/>
          </a:bodyPr>
          <a:lstStyle>
            <a:lvl1pPr marL="342900" indent="-342900" algn="l" defTabSz="914400" rtl="0" eaLnBrk="1" latinLnBrk="0" hangingPunct="1">
              <a:lnSpc>
                <a:spcPct val="95000"/>
              </a:lnSpc>
              <a:spcBef>
                <a:spcPts val="1200"/>
              </a:spcBef>
              <a:spcAft>
                <a:spcPts val="300"/>
              </a:spcAft>
              <a:buFont typeface="Arial" panose="020B0604020202020204" pitchFamily="34" charset="0"/>
              <a:buChar char="−"/>
              <a:defRPr sz="2000" b="0" kern="1200">
                <a:solidFill>
                  <a:schemeClr val="tx1"/>
                </a:solidFill>
                <a:latin typeface="+mn-lt"/>
                <a:ea typeface="+mn-ea"/>
                <a:cs typeface="Arial" panose="020B0604020202020204" pitchFamily="34" charset="0"/>
              </a:defRPr>
            </a:lvl1pPr>
            <a:lvl2pPr marL="1588" indent="-1588" algn="l" defTabSz="914400" rtl="0" eaLnBrk="1" latinLnBrk="0" hangingPunct="1">
              <a:lnSpc>
                <a:spcPct val="95000"/>
              </a:lnSpc>
              <a:spcBef>
                <a:spcPts val="0"/>
              </a:spcBef>
              <a:spcAft>
                <a:spcPts val="1600"/>
              </a:spcAft>
              <a:buFont typeface="Arial" pitchFamily="34" charset="0"/>
              <a:buNone/>
              <a:defRPr sz="1800" b="0" kern="1200">
                <a:solidFill>
                  <a:schemeClr val="tx1"/>
                </a:solidFill>
                <a:latin typeface="+mn-lt"/>
                <a:ea typeface="+mn-ea"/>
                <a:cs typeface="Arial" panose="020B0604020202020204" pitchFamily="34" charset="0"/>
              </a:defRPr>
            </a:lvl2pPr>
            <a:lvl3pPr marL="173038" indent="-173038" algn="l" defTabSz="914400" rtl="0" eaLnBrk="1" latinLnBrk="0" hangingPunct="1">
              <a:lnSpc>
                <a:spcPct val="95000"/>
              </a:lnSpc>
              <a:spcBef>
                <a:spcPts val="0"/>
              </a:spcBef>
              <a:spcAft>
                <a:spcPts val="600"/>
              </a:spcAft>
              <a:buFont typeface="Arial" panose="020B0604020202020204" pitchFamily="34" charset="0"/>
              <a:buChar char="–"/>
              <a:defRPr sz="1800" b="0" kern="1200">
                <a:solidFill>
                  <a:schemeClr val="tx1"/>
                </a:solidFill>
                <a:latin typeface="+mn-lt"/>
                <a:ea typeface="+mn-ea"/>
                <a:cs typeface="Arial" panose="020B0604020202020204" pitchFamily="34" charset="0"/>
              </a:defRPr>
            </a:lvl3pPr>
            <a:lvl4pPr marL="400050" indent="-173038" algn="l" defTabSz="914400" rtl="0" eaLnBrk="1" latinLnBrk="0" hangingPunct="1">
              <a:lnSpc>
                <a:spcPct val="95000"/>
              </a:lnSpc>
              <a:spcBef>
                <a:spcPts val="0"/>
              </a:spcBef>
              <a:spcAft>
                <a:spcPts val="300"/>
              </a:spcAft>
              <a:buFont typeface="Arial" panose="020B0604020202020204" pitchFamily="34" charset="0"/>
              <a:buChar char="•"/>
              <a:defRPr sz="1800" b="0" kern="1200">
                <a:solidFill>
                  <a:schemeClr val="tx1"/>
                </a:solidFill>
                <a:latin typeface="+mn-lt"/>
                <a:ea typeface="+mn-ea"/>
                <a:cs typeface="Arial" panose="020B0604020202020204" pitchFamily="34" charset="0"/>
              </a:defRPr>
            </a:lvl4pPr>
            <a:lvl5pPr marL="20574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9pPr>
          </a:lstStyle>
          <a:p>
            <a:pPr marL="0" indent="0">
              <a:lnSpc>
                <a:spcPct val="110000"/>
              </a:lnSpc>
              <a:buNone/>
            </a:pPr>
            <a:r>
              <a:rPr lang="en-US" b="1" dirty="0" smtClean="0"/>
              <a:t>Questions to consider during an Asset Inventory process:</a:t>
            </a:r>
          </a:p>
          <a:p>
            <a:pPr>
              <a:lnSpc>
                <a:spcPct val="110000"/>
              </a:lnSpc>
            </a:pPr>
            <a:r>
              <a:rPr lang="en-US" sz="1800" dirty="0" smtClean="0"/>
              <a:t>What categories of assets should be considered (transportation, buildings, parks, etc.)?</a:t>
            </a:r>
          </a:p>
          <a:p>
            <a:pPr>
              <a:lnSpc>
                <a:spcPct val="110000"/>
              </a:lnSpc>
            </a:pPr>
            <a:r>
              <a:rPr lang="en-US" sz="1800" dirty="0" smtClean="0"/>
              <a:t>Within each category, which assets are most critical for a well functioning city? How does the city define “critical”?</a:t>
            </a:r>
          </a:p>
          <a:p>
            <a:pPr>
              <a:lnSpc>
                <a:spcPct val="110000"/>
              </a:lnSpc>
            </a:pPr>
            <a:r>
              <a:rPr lang="en-US" sz="1800" dirty="0" smtClean="0"/>
              <a:t>What data and information do we have relating to age, lifespan, condition, level of use of each asset?</a:t>
            </a:r>
          </a:p>
          <a:p>
            <a:pPr>
              <a:lnSpc>
                <a:spcPct val="110000"/>
              </a:lnSpc>
            </a:pPr>
            <a:r>
              <a:rPr lang="en-US" sz="1800" dirty="0" smtClean="0"/>
              <a:t>What subset of critical assets will be carried forward to the vulnerability assessment?</a:t>
            </a:r>
          </a:p>
          <a:p>
            <a:pPr>
              <a:lnSpc>
                <a:spcPct val="110000"/>
              </a:lnSpc>
            </a:pPr>
            <a:endParaRPr lang="en-US" sz="2400" dirty="0" smtClean="0"/>
          </a:p>
          <a:p>
            <a:pPr>
              <a:lnSpc>
                <a:spcPct val="110000"/>
              </a:lnSpc>
            </a:pPr>
            <a:endParaRPr lang="en-US" sz="2400" dirty="0" smtClean="0"/>
          </a:p>
          <a:p>
            <a:pPr>
              <a:lnSpc>
                <a:spcPct val="110000"/>
              </a:lnSpc>
            </a:pPr>
            <a:endParaRPr lang="en-US" sz="2400" dirty="0"/>
          </a:p>
        </p:txBody>
      </p:sp>
      <p:graphicFrame>
        <p:nvGraphicFramePr>
          <p:cNvPr id="3" name="Table 2"/>
          <p:cNvGraphicFramePr>
            <a:graphicFrameLocks noGrp="1"/>
          </p:cNvGraphicFramePr>
          <p:nvPr>
            <p:extLst>
              <p:ext uri="{D42A27DB-BD31-4B8C-83A1-F6EECF244321}">
                <p14:modId xmlns:p14="http://schemas.microsoft.com/office/powerpoint/2010/main" val="1934347076"/>
              </p:ext>
            </p:extLst>
          </p:nvPr>
        </p:nvGraphicFramePr>
        <p:xfrm>
          <a:off x="4308384" y="4089943"/>
          <a:ext cx="4513945" cy="2000977"/>
        </p:xfrm>
        <a:graphic>
          <a:graphicData uri="http://schemas.openxmlformats.org/drawingml/2006/table">
            <a:tbl>
              <a:tblPr bandRow="1">
                <a:tableStyleId>{5940675A-B579-460E-94D1-54222C63F5DA}</a:tableStyleId>
              </a:tblPr>
              <a:tblGrid>
                <a:gridCol w="495845"/>
                <a:gridCol w="1309733"/>
                <a:gridCol w="902789"/>
                <a:gridCol w="902789"/>
                <a:gridCol w="902789"/>
              </a:tblGrid>
              <a:tr h="235314">
                <a:tc rowSpan="2">
                  <a:txBody>
                    <a:bodyPr/>
                    <a:lstStyle/>
                    <a:p>
                      <a:endParaRPr lang="en-US" sz="1050" dirty="0"/>
                    </a:p>
                  </a:txBody>
                  <a:tcPr/>
                </a:tc>
                <a:tc gridSpan="4">
                  <a:txBody>
                    <a:bodyPr/>
                    <a:lstStyle/>
                    <a:p>
                      <a:pPr algn="ctr"/>
                      <a:r>
                        <a:rPr lang="en-US" sz="1100" b="1" dirty="0" smtClean="0"/>
                        <a:t>Asset Inventory</a:t>
                      </a:r>
                      <a:endParaRPr lang="en-US" sz="1100" b="1"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r>
              <a:tr h="463550">
                <a:tc vMerge="1">
                  <a:txBody>
                    <a:bodyPr/>
                    <a:lstStyle/>
                    <a:p>
                      <a:endParaRPr lang="en-US" dirty="0"/>
                    </a:p>
                  </a:txBody>
                  <a:tcPr/>
                </a:tc>
                <a:tc>
                  <a:txBody>
                    <a:bodyPr/>
                    <a:lstStyle/>
                    <a:p>
                      <a:r>
                        <a:rPr lang="en-US" sz="1050" dirty="0" smtClean="0"/>
                        <a:t>Asset</a:t>
                      </a:r>
                      <a:endParaRPr lang="en-US" sz="1050" dirty="0"/>
                    </a:p>
                  </a:txBody>
                  <a:tcPr/>
                </a:tc>
                <a:tc>
                  <a:txBody>
                    <a:bodyPr/>
                    <a:lstStyle/>
                    <a:p>
                      <a:r>
                        <a:rPr lang="en-US" sz="1050" dirty="0" smtClean="0"/>
                        <a:t>Year Built</a:t>
                      </a:r>
                      <a:endParaRPr lang="en-US" sz="1050" dirty="0"/>
                    </a:p>
                  </a:txBody>
                  <a:tcPr/>
                </a:tc>
                <a:tc>
                  <a:txBody>
                    <a:bodyPr/>
                    <a:lstStyle/>
                    <a:p>
                      <a:r>
                        <a:rPr lang="en-US" sz="1050" dirty="0" smtClean="0"/>
                        <a:t>Condition (Poor, Moderate, Good)</a:t>
                      </a:r>
                      <a:endParaRPr lang="en-US" sz="1050" dirty="0"/>
                    </a:p>
                  </a:txBody>
                  <a:tcPr/>
                </a:tc>
                <a:tc>
                  <a:txBody>
                    <a:bodyPr/>
                    <a:lstStyle/>
                    <a:p>
                      <a:r>
                        <a:rPr lang="en-US" sz="1050" dirty="0" smtClean="0"/>
                        <a:t>Prior Damage History</a:t>
                      </a:r>
                      <a:r>
                        <a:rPr lang="en-US" sz="1050" baseline="0" dirty="0" smtClean="0"/>
                        <a:t> (Y/N)</a:t>
                      </a:r>
                      <a:endParaRPr lang="en-US" sz="1050" dirty="0"/>
                    </a:p>
                  </a:txBody>
                  <a:tcPr/>
                </a:tc>
              </a:tr>
              <a:tr h="333285">
                <a:tc>
                  <a:txBody>
                    <a:bodyPr/>
                    <a:lstStyle/>
                    <a:p>
                      <a:r>
                        <a:rPr lang="en-US" sz="1050" b="1" dirty="0" smtClean="0">
                          <a:solidFill>
                            <a:srgbClr val="0070C0"/>
                          </a:solidFill>
                        </a:rPr>
                        <a:t>Ex</a:t>
                      </a:r>
                      <a:endParaRPr lang="en-US" sz="1050" b="1" dirty="0">
                        <a:solidFill>
                          <a:srgbClr val="0070C0"/>
                        </a:solidFill>
                      </a:endParaRPr>
                    </a:p>
                  </a:txBody>
                  <a:tcPr/>
                </a:tc>
                <a:tc>
                  <a:txBody>
                    <a:bodyPr/>
                    <a:lstStyle/>
                    <a:p>
                      <a:r>
                        <a:rPr lang="en-US" sz="1050" dirty="0" smtClean="0"/>
                        <a:t>Hospital</a:t>
                      </a:r>
                      <a:endParaRPr lang="en-US" sz="1050" dirty="0"/>
                    </a:p>
                  </a:txBody>
                  <a:tcPr/>
                </a:tc>
                <a:tc>
                  <a:txBody>
                    <a:bodyPr/>
                    <a:lstStyle/>
                    <a:p>
                      <a:r>
                        <a:rPr lang="en-US" sz="1050" dirty="0" smtClean="0"/>
                        <a:t>1980</a:t>
                      </a:r>
                      <a:endParaRPr lang="en-US" sz="1050" dirty="0"/>
                    </a:p>
                  </a:txBody>
                  <a:tcPr/>
                </a:tc>
                <a:tc>
                  <a:txBody>
                    <a:bodyPr/>
                    <a:lstStyle/>
                    <a:p>
                      <a:r>
                        <a:rPr lang="en-US" sz="1050" dirty="0" smtClean="0"/>
                        <a:t>Moderate</a:t>
                      </a:r>
                      <a:endParaRPr lang="en-US" sz="1050" dirty="0"/>
                    </a:p>
                  </a:txBody>
                  <a:tcPr/>
                </a:tc>
                <a:tc>
                  <a:txBody>
                    <a:bodyPr/>
                    <a:lstStyle/>
                    <a:p>
                      <a:r>
                        <a:rPr lang="en-US" sz="1050" dirty="0" smtClean="0"/>
                        <a:t>Y</a:t>
                      </a:r>
                    </a:p>
                  </a:txBody>
                  <a:tcPr/>
                </a:tc>
              </a:tr>
              <a:tr h="377372">
                <a:tc>
                  <a:txBody>
                    <a:bodyPr/>
                    <a:lstStyle/>
                    <a:p>
                      <a:r>
                        <a:rPr lang="en-US" sz="1050" b="1" dirty="0" smtClean="0">
                          <a:solidFill>
                            <a:srgbClr val="0070C0"/>
                          </a:solidFill>
                        </a:rPr>
                        <a:t>1</a:t>
                      </a:r>
                      <a:endParaRPr lang="en-US" sz="1050" b="1" dirty="0">
                        <a:solidFill>
                          <a:srgbClr val="0070C0"/>
                        </a:solidFill>
                      </a:endParaRPr>
                    </a:p>
                  </a:txBody>
                  <a:tcPr/>
                </a:tc>
                <a:tc>
                  <a:txBody>
                    <a:bodyPr/>
                    <a:lstStyle/>
                    <a:p>
                      <a:r>
                        <a:rPr lang="en-US" sz="1050" dirty="0" smtClean="0"/>
                        <a:t>Burns</a:t>
                      </a:r>
                      <a:r>
                        <a:rPr lang="en-US" sz="1050" baseline="0" dirty="0" smtClean="0"/>
                        <a:t> Estates</a:t>
                      </a:r>
                      <a:endParaRPr lang="en-US" sz="1050" dirty="0"/>
                    </a:p>
                  </a:txBody>
                  <a:tcPr/>
                </a:tc>
                <a:tc>
                  <a:txBody>
                    <a:bodyPr/>
                    <a:lstStyle/>
                    <a:p>
                      <a:r>
                        <a:rPr lang="en-US" sz="1050" dirty="0" smtClean="0"/>
                        <a:t>2005</a:t>
                      </a:r>
                      <a:endParaRPr lang="en-US" sz="1050" dirty="0"/>
                    </a:p>
                  </a:txBody>
                  <a:tcPr/>
                </a:tc>
                <a:tc>
                  <a:txBody>
                    <a:bodyPr/>
                    <a:lstStyle/>
                    <a:p>
                      <a:r>
                        <a:rPr lang="en-US" sz="1050" dirty="0" smtClean="0"/>
                        <a:t>Good</a:t>
                      </a:r>
                      <a:endParaRPr lang="en-US" sz="1050" dirty="0"/>
                    </a:p>
                  </a:txBody>
                  <a:tcPr/>
                </a:tc>
                <a:tc>
                  <a:txBody>
                    <a:bodyPr/>
                    <a:lstStyle/>
                    <a:p>
                      <a:r>
                        <a:rPr lang="en-US" sz="1050" dirty="0" smtClean="0"/>
                        <a:t>N</a:t>
                      </a:r>
                      <a:endParaRPr lang="en-US" sz="1050" dirty="0"/>
                    </a:p>
                  </a:txBody>
                  <a:tcPr/>
                </a:tc>
              </a:tr>
              <a:tr h="299720">
                <a:tc>
                  <a:txBody>
                    <a:bodyPr/>
                    <a:lstStyle/>
                    <a:p>
                      <a:r>
                        <a:rPr lang="en-US" sz="1050" b="1" dirty="0" smtClean="0">
                          <a:solidFill>
                            <a:srgbClr val="0070C0"/>
                          </a:solidFill>
                        </a:rPr>
                        <a:t>2</a:t>
                      </a:r>
                      <a:endParaRPr lang="en-US" sz="1050" b="1" dirty="0">
                        <a:solidFill>
                          <a:srgbClr val="0070C0"/>
                        </a:solidFill>
                      </a:endParaRPr>
                    </a:p>
                  </a:txBody>
                  <a:tcPr/>
                </a:tc>
                <a:tc>
                  <a:txBody>
                    <a:bodyPr/>
                    <a:lstStyle/>
                    <a:p>
                      <a:r>
                        <a:rPr lang="en-US" sz="1050" dirty="0" smtClean="0"/>
                        <a:t>WWTP</a:t>
                      </a:r>
                      <a:endParaRPr lang="en-US" sz="1050" dirty="0"/>
                    </a:p>
                  </a:txBody>
                  <a:tcPr/>
                </a:tc>
                <a:tc>
                  <a:txBody>
                    <a:bodyPr/>
                    <a:lstStyle/>
                    <a:p>
                      <a:r>
                        <a:rPr lang="en-US" sz="1050" dirty="0" smtClean="0"/>
                        <a:t>1950</a:t>
                      </a:r>
                      <a:endParaRPr lang="en-US" sz="1050" dirty="0"/>
                    </a:p>
                  </a:txBody>
                  <a:tcPr/>
                </a:tc>
                <a:tc>
                  <a:txBody>
                    <a:bodyPr/>
                    <a:lstStyle/>
                    <a:p>
                      <a:r>
                        <a:rPr lang="en-US" sz="1050" dirty="0" smtClean="0"/>
                        <a:t>Moderate</a:t>
                      </a:r>
                      <a:endParaRPr lang="en-US" sz="1050" dirty="0"/>
                    </a:p>
                  </a:txBody>
                  <a:tcPr/>
                </a:tc>
                <a:tc>
                  <a:txBody>
                    <a:bodyPr/>
                    <a:lstStyle/>
                    <a:p>
                      <a:r>
                        <a:rPr lang="en-US" sz="1050" dirty="0" smtClean="0"/>
                        <a:t>Y</a:t>
                      </a:r>
                      <a:endParaRPr lang="en-US" sz="1050" dirty="0"/>
                    </a:p>
                  </a:txBody>
                  <a:tcPr/>
                </a:tc>
              </a:tr>
            </a:tbl>
          </a:graphicData>
        </a:graphic>
      </p:graphicFrame>
    </p:spTree>
    <p:extLst>
      <p:ext uri="{BB962C8B-B14F-4D97-AF65-F5344CB8AC3E}">
        <p14:creationId xmlns:p14="http://schemas.microsoft.com/office/powerpoint/2010/main" val="31703532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236824" y="1213608"/>
            <a:ext cx="5278606" cy="5478423"/>
          </a:xfrm>
          <a:prstGeom prst="rect">
            <a:avLst/>
          </a:prstGeom>
        </p:spPr>
        <p:txBody>
          <a:bodyPr wrap="square">
            <a:spAutoFit/>
          </a:bodyPr>
          <a:lstStyle/>
          <a:p>
            <a:pPr>
              <a:spcBef>
                <a:spcPts val="600"/>
              </a:spcBef>
              <a:spcAft>
                <a:spcPts val="600"/>
              </a:spcAft>
            </a:pPr>
            <a:r>
              <a:rPr lang="en-US" sz="2000" dirty="0" smtClean="0">
                <a:latin typeface="Arial (body)"/>
              </a:rPr>
              <a:t>During this step, we ask ourselves:</a:t>
            </a:r>
          </a:p>
          <a:p>
            <a:pPr marL="342900" indent="-342900">
              <a:spcBef>
                <a:spcPts val="600"/>
              </a:spcBef>
              <a:spcAft>
                <a:spcPts val="600"/>
              </a:spcAft>
              <a:buFontTx/>
              <a:buChar char="-"/>
            </a:pPr>
            <a:r>
              <a:rPr lang="en-US" dirty="0" smtClean="0">
                <a:latin typeface="Arial (body)"/>
              </a:rPr>
              <a:t>Is the asset </a:t>
            </a:r>
            <a:r>
              <a:rPr lang="en-US" b="1" dirty="0" smtClean="0">
                <a:latin typeface="Arial (body)"/>
              </a:rPr>
              <a:t>exposed</a:t>
            </a:r>
            <a:r>
              <a:rPr lang="en-US" dirty="0" smtClean="0">
                <a:latin typeface="Arial (body)"/>
              </a:rPr>
              <a:t> to the climate stressor? </a:t>
            </a:r>
            <a:endParaRPr lang="en-US" dirty="0">
              <a:solidFill>
                <a:srgbClr val="0070C0"/>
              </a:solidFill>
              <a:latin typeface="Arial (body)"/>
            </a:endParaRPr>
          </a:p>
          <a:p>
            <a:pPr marL="800100" lvl="1" indent="-342900">
              <a:spcBef>
                <a:spcPts val="600"/>
              </a:spcBef>
              <a:spcAft>
                <a:spcPts val="600"/>
              </a:spcAft>
              <a:buFontTx/>
              <a:buChar char="-"/>
            </a:pPr>
            <a:r>
              <a:rPr lang="en-US" dirty="0" smtClean="0">
                <a:solidFill>
                  <a:srgbClr val="0070C0"/>
                </a:solidFill>
                <a:latin typeface="Arial (body)"/>
              </a:rPr>
              <a:t>For example, is the asset located in a heat island?  Water Level Rise (WLR) flood zone? Riverine flood zone? </a:t>
            </a:r>
          </a:p>
          <a:p>
            <a:pPr marL="342900" indent="-342900">
              <a:spcBef>
                <a:spcPts val="600"/>
              </a:spcBef>
              <a:spcAft>
                <a:spcPts val="600"/>
              </a:spcAft>
              <a:buFontTx/>
              <a:buChar char="-"/>
            </a:pPr>
            <a:r>
              <a:rPr lang="en-US" dirty="0" smtClean="0">
                <a:latin typeface="Arial (body)"/>
              </a:rPr>
              <a:t>Is it </a:t>
            </a:r>
            <a:r>
              <a:rPr lang="en-US" b="1" dirty="0" smtClean="0">
                <a:latin typeface="Arial (body)"/>
              </a:rPr>
              <a:t>sensitive</a:t>
            </a:r>
            <a:r>
              <a:rPr lang="en-US" dirty="0" smtClean="0">
                <a:latin typeface="Arial (body)"/>
              </a:rPr>
              <a:t> to the climate stressor, e.g., would it be slightly or very impaired by extreme heat? </a:t>
            </a:r>
            <a:endParaRPr lang="en-US" dirty="0">
              <a:solidFill>
                <a:srgbClr val="0070C0"/>
              </a:solidFill>
              <a:latin typeface="Arial (body)"/>
            </a:endParaRPr>
          </a:p>
          <a:p>
            <a:pPr marL="800100" lvl="1" indent="-342900">
              <a:spcBef>
                <a:spcPts val="600"/>
              </a:spcBef>
              <a:spcAft>
                <a:spcPts val="600"/>
              </a:spcAft>
              <a:buFontTx/>
              <a:buChar char="-"/>
            </a:pPr>
            <a:r>
              <a:rPr lang="en-US" dirty="0" smtClean="0">
                <a:solidFill>
                  <a:srgbClr val="0070C0"/>
                </a:solidFill>
                <a:latin typeface="Arial (body)"/>
              </a:rPr>
              <a:t>Is the asset old and falling apart? Has it been impacted by a heat or flood event in the past? </a:t>
            </a:r>
          </a:p>
          <a:p>
            <a:pPr marL="342900" indent="-342900">
              <a:spcBef>
                <a:spcPts val="600"/>
              </a:spcBef>
              <a:spcAft>
                <a:spcPts val="600"/>
              </a:spcAft>
              <a:buFontTx/>
              <a:buChar char="-"/>
            </a:pPr>
            <a:r>
              <a:rPr lang="en-US" dirty="0" smtClean="0">
                <a:latin typeface="Arial (body)"/>
              </a:rPr>
              <a:t>How much </a:t>
            </a:r>
            <a:r>
              <a:rPr lang="en-US" b="1" dirty="0" smtClean="0">
                <a:latin typeface="Arial (body)"/>
              </a:rPr>
              <a:t>adaptive capacity </a:t>
            </a:r>
            <a:r>
              <a:rPr lang="en-US" dirty="0" smtClean="0">
                <a:latin typeface="Arial (body)"/>
              </a:rPr>
              <a:t>does the asset have, i.e., how easily can it be adjusted to deal with the stressor without being compromised. </a:t>
            </a:r>
          </a:p>
          <a:p>
            <a:pPr marL="800100" lvl="1" indent="-342900">
              <a:spcBef>
                <a:spcPts val="600"/>
              </a:spcBef>
              <a:spcAft>
                <a:spcPts val="600"/>
              </a:spcAft>
              <a:buFontTx/>
              <a:buChar char="-"/>
            </a:pPr>
            <a:r>
              <a:rPr lang="en-US" dirty="0" smtClean="0">
                <a:solidFill>
                  <a:srgbClr val="0070C0"/>
                </a:solidFill>
                <a:latin typeface="Arial (body)"/>
              </a:rPr>
              <a:t>Would it be relatively easy or difficult to adapt the asset to the climate stressor? </a:t>
            </a:r>
          </a:p>
        </p:txBody>
      </p:sp>
      <p:sp>
        <p:nvSpPr>
          <p:cNvPr id="7" name="Title 1"/>
          <p:cNvSpPr>
            <a:spLocks noGrp="1"/>
          </p:cNvSpPr>
          <p:nvPr>
            <p:ph type="title"/>
          </p:nvPr>
        </p:nvSpPr>
        <p:spPr>
          <a:xfrm>
            <a:off x="457200" y="338328"/>
            <a:ext cx="8229600" cy="804672"/>
          </a:xfrm>
        </p:spPr>
        <p:txBody>
          <a:bodyPr/>
          <a:lstStyle/>
          <a:p>
            <a:pPr algn="ctr"/>
            <a:r>
              <a:rPr lang="en-US" dirty="0" smtClean="0">
                <a:solidFill>
                  <a:schemeClr val="accent1"/>
                </a:solidFill>
                <a:latin typeface="Arial Black" panose="020B0A04020102020204" pitchFamily="34" charset="0"/>
              </a:rPr>
              <a:t>Assess Vulnerability</a:t>
            </a:r>
            <a:endParaRPr lang="en-US" dirty="0">
              <a:solidFill>
                <a:schemeClr val="accent1"/>
              </a:solidFill>
              <a:latin typeface="Arial Black" panose="020B0A04020102020204" pitchFamily="34" charset="0"/>
            </a:endParaRPr>
          </a:p>
        </p:txBody>
      </p:sp>
      <p:sp>
        <p:nvSpPr>
          <p:cNvPr id="6" name="Slide Number Placeholder 4"/>
          <p:cNvSpPr txBox="1">
            <a:spLocks/>
          </p:cNvSpPr>
          <p:nvPr/>
        </p:nvSpPr>
        <p:spPr>
          <a:xfrm>
            <a:off x="8577941" y="6356350"/>
            <a:ext cx="566059"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C2970C5-B849-3D42-832D-92B4E99A4873}" type="slidenum">
              <a:rPr lang="en-US" smtClean="0">
                <a:solidFill>
                  <a:prstClr val="black">
                    <a:tint val="75000"/>
                  </a:prstClr>
                </a:solidFill>
              </a:rPr>
              <a:pPr/>
              <a:t>16</a:t>
            </a:fld>
            <a:endParaRPr lang="en-US" dirty="0">
              <a:solidFill>
                <a:prstClr val="black">
                  <a:tint val="75000"/>
                </a:prstClr>
              </a:solidFill>
            </a:endParaRPr>
          </a:p>
        </p:txBody>
      </p:sp>
      <p:pic>
        <p:nvPicPr>
          <p:cNvPr id="18" name="Picture 2" descr="Image result for extreme heat buckli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08646" y="3096834"/>
            <a:ext cx="2807751" cy="1811452"/>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72248" y="1201066"/>
            <a:ext cx="2829099" cy="18231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descr="Lifting a home in Darien, CT"/>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287"/>
          <a:stretch/>
        </p:blipFill>
        <p:spPr bwMode="auto">
          <a:xfrm>
            <a:off x="5708646" y="5002650"/>
            <a:ext cx="2792701" cy="16991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721250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4246" y="1038764"/>
            <a:ext cx="5409592" cy="1477328"/>
          </a:xfrm>
          <a:prstGeom prst="rect">
            <a:avLst/>
          </a:prstGeom>
        </p:spPr>
        <p:txBody>
          <a:bodyPr wrap="square">
            <a:spAutoFit/>
          </a:bodyPr>
          <a:lstStyle/>
          <a:p>
            <a:pPr marL="342900" indent="-342900">
              <a:spcBef>
                <a:spcPts val="600"/>
              </a:spcBef>
              <a:spcAft>
                <a:spcPts val="600"/>
              </a:spcAft>
              <a:buFont typeface="Arial" panose="020B0604020202020204" pitchFamily="34" charset="0"/>
              <a:buChar char="‒"/>
            </a:pPr>
            <a:r>
              <a:rPr lang="en-US" sz="2000" dirty="0" smtClean="0">
                <a:latin typeface="+mj-lt"/>
              </a:rPr>
              <a:t>Groups use Asset Cards, Asset </a:t>
            </a:r>
            <a:r>
              <a:rPr lang="en-US" sz="2000" dirty="0">
                <a:latin typeface="+mj-lt"/>
              </a:rPr>
              <a:t> </a:t>
            </a:r>
            <a:r>
              <a:rPr lang="en-US" sz="2000" dirty="0" smtClean="0">
                <a:latin typeface="+mj-lt"/>
              </a:rPr>
              <a:t>    Inventory and Game Board to complete Vulnerability Assessment part of table.</a:t>
            </a:r>
          </a:p>
          <a:p>
            <a:pPr marL="342900" indent="-342900">
              <a:spcBef>
                <a:spcPts val="600"/>
              </a:spcBef>
              <a:spcAft>
                <a:spcPts val="600"/>
              </a:spcAft>
              <a:buFont typeface="Arial" panose="020B0604020202020204" pitchFamily="34" charset="0"/>
              <a:buChar char="•"/>
            </a:pPr>
            <a:endParaRPr lang="en-US" sz="2000" dirty="0">
              <a:latin typeface="+mj-lt"/>
            </a:endParaRPr>
          </a:p>
        </p:txBody>
      </p:sp>
      <p:sp>
        <p:nvSpPr>
          <p:cNvPr id="7" name="Title 1"/>
          <p:cNvSpPr>
            <a:spLocks noGrp="1"/>
          </p:cNvSpPr>
          <p:nvPr>
            <p:ph type="title"/>
          </p:nvPr>
        </p:nvSpPr>
        <p:spPr>
          <a:xfrm>
            <a:off x="457200" y="338328"/>
            <a:ext cx="8229600" cy="804672"/>
          </a:xfrm>
        </p:spPr>
        <p:txBody>
          <a:bodyPr/>
          <a:lstStyle/>
          <a:p>
            <a:pPr algn="ctr"/>
            <a:r>
              <a:rPr lang="en-US" dirty="0" smtClean="0">
                <a:solidFill>
                  <a:schemeClr val="accent1"/>
                </a:solidFill>
                <a:latin typeface="Arial Black" panose="020B0A04020102020204" pitchFamily="34" charset="0"/>
              </a:rPr>
              <a:t>Assess Vulnerability</a:t>
            </a:r>
            <a:endParaRPr lang="en-US" dirty="0">
              <a:solidFill>
                <a:schemeClr val="accent1"/>
              </a:solidFill>
              <a:latin typeface="Arial Black" panose="020B0A04020102020204" pitchFamily="34" charset="0"/>
            </a:endParaRPr>
          </a:p>
        </p:txBody>
      </p:sp>
      <p:sp>
        <p:nvSpPr>
          <p:cNvPr id="3" name="Rounded Rectangle 2"/>
          <p:cNvSpPr/>
          <p:nvPr/>
        </p:nvSpPr>
        <p:spPr>
          <a:xfrm>
            <a:off x="1770753" y="4427699"/>
            <a:ext cx="1460007" cy="751617"/>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Exposure</a:t>
            </a:r>
            <a:endParaRPr lang="en-US" b="1" dirty="0"/>
          </a:p>
        </p:txBody>
      </p:sp>
      <p:sp>
        <p:nvSpPr>
          <p:cNvPr id="8" name="Rounded Rectangle 7"/>
          <p:cNvSpPr/>
          <p:nvPr/>
        </p:nvSpPr>
        <p:spPr>
          <a:xfrm>
            <a:off x="3713960" y="4427283"/>
            <a:ext cx="1487006" cy="751617"/>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Sensitivity</a:t>
            </a:r>
            <a:endParaRPr lang="en-US" b="1" dirty="0"/>
          </a:p>
        </p:txBody>
      </p:sp>
      <p:sp>
        <p:nvSpPr>
          <p:cNvPr id="10" name="Rounded Rectangle 9"/>
          <p:cNvSpPr/>
          <p:nvPr/>
        </p:nvSpPr>
        <p:spPr>
          <a:xfrm>
            <a:off x="5651527" y="4418008"/>
            <a:ext cx="1385997" cy="751617"/>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Adaptive Capacity</a:t>
            </a:r>
            <a:endParaRPr lang="en-US" b="1" dirty="0"/>
          </a:p>
        </p:txBody>
      </p:sp>
      <p:sp>
        <p:nvSpPr>
          <p:cNvPr id="11" name="Rounded Rectangle 10"/>
          <p:cNvSpPr/>
          <p:nvPr/>
        </p:nvSpPr>
        <p:spPr>
          <a:xfrm>
            <a:off x="7273484" y="4345484"/>
            <a:ext cx="1824283" cy="961833"/>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Total Vulnerability Score</a:t>
            </a:r>
            <a:endParaRPr lang="en-US" b="1" dirty="0"/>
          </a:p>
        </p:txBody>
      </p:sp>
      <p:sp>
        <p:nvSpPr>
          <p:cNvPr id="4" name="Plus 3"/>
          <p:cNvSpPr/>
          <p:nvPr/>
        </p:nvSpPr>
        <p:spPr>
          <a:xfrm>
            <a:off x="3248949" y="4552453"/>
            <a:ext cx="446907" cy="501279"/>
          </a:xfrm>
          <a:prstGeom prst="mathPlus">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Plus 11"/>
          <p:cNvSpPr/>
          <p:nvPr/>
        </p:nvSpPr>
        <p:spPr>
          <a:xfrm>
            <a:off x="5190385" y="4565102"/>
            <a:ext cx="446907" cy="501279"/>
          </a:xfrm>
          <a:prstGeom prst="mathPlus">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Equal 13"/>
          <p:cNvSpPr/>
          <p:nvPr/>
        </p:nvSpPr>
        <p:spPr>
          <a:xfrm>
            <a:off x="7052037" y="4646629"/>
            <a:ext cx="223454" cy="367251"/>
          </a:xfrm>
          <a:prstGeom prst="mathEqual">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Slide Number Placeholder 4"/>
          <p:cNvSpPr txBox="1">
            <a:spLocks/>
          </p:cNvSpPr>
          <p:nvPr/>
        </p:nvSpPr>
        <p:spPr>
          <a:xfrm>
            <a:off x="8374140" y="6390202"/>
            <a:ext cx="723627" cy="340682"/>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C2970C5-B849-3D42-832D-92B4E99A4873}" type="slidenum">
              <a:rPr lang="en-US" smtClean="0">
                <a:solidFill>
                  <a:prstClr val="black">
                    <a:tint val="75000"/>
                  </a:prstClr>
                </a:solidFill>
              </a:rPr>
              <a:pPr/>
              <a:t>17</a:t>
            </a:fld>
            <a:endParaRPr lang="en-US" dirty="0">
              <a:solidFill>
                <a:prstClr val="black">
                  <a:tint val="75000"/>
                </a:prstClr>
              </a:solidFill>
            </a:endParaRPr>
          </a:p>
        </p:txBody>
      </p:sp>
      <p:sp>
        <p:nvSpPr>
          <p:cNvPr id="18" name="TextBox 17"/>
          <p:cNvSpPr txBox="1"/>
          <p:nvPr/>
        </p:nvSpPr>
        <p:spPr>
          <a:xfrm>
            <a:off x="4246" y="5495999"/>
            <a:ext cx="1708452" cy="589704"/>
          </a:xfrm>
          <a:prstGeom prst="rect">
            <a:avLst/>
          </a:prstGeom>
          <a:noFill/>
        </p:spPr>
        <p:txBody>
          <a:bodyPr wrap="square" lIns="0" tIns="0" rIns="0" bIns="0" rtlCol="0">
            <a:noAutofit/>
          </a:bodyPr>
          <a:lstStyle/>
          <a:p>
            <a:pPr algn="ctr"/>
            <a:r>
              <a:rPr lang="en-US" sz="1400" i="1" u="sng" dirty="0" smtClean="0">
                <a:solidFill>
                  <a:schemeClr val="accent1"/>
                </a:solidFill>
                <a:cs typeface="Aktiv Grotesk Trial" panose="020B0504020202020204" pitchFamily="34" charset="0"/>
              </a:rPr>
              <a:t>Example Definitions for “High” Exposure, Sensitivity, and Adaptive Capacity</a:t>
            </a:r>
          </a:p>
        </p:txBody>
      </p:sp>
      <p:sp>
        <p:nvSpPr>
          <p:cNvPr id="5" name="TextBox 4"/>
          <p:cNvSpPr txBox="1"/>
          <p:nvPr/>
        </p:nvSpPr>
        <p:spPr>
          <a:xfrm>
            <a:off x="1813935" y="5486095"/>
            <a:ext cx="1495777" cy="914400"/>
          </a:xfrm>
          <a:prstGeom prst="rect">
            <a:avLst/>
          </a:prstGeom>
          <a:noFill/>
        </p:spPr>
        <p:txBody>
          <a:bodyPr wrap="square" lIns="0" tIns="0" rIns="0" bIns="0" rtlCol="0">
            <a:noAutofit/>
          </a:bodyPr>
          <a:lstStyle/>
          <a:p>
            <a:r>
              <a:rPr lang="en-US" sz="1600" i="1" dirty="0" smtClean="0"/>
              <a:t>Located </a:t>
            </a:r>
            <a:r>
              <a:rPr lang="en-US" sz="1600" i="1" dirty="0"/>
              <a:t>in inner ring of heat island</a:t>
            </a:r>
          </a:p>
          <a:p>
            <a:endParaRPr lang="en-US" sz="1600" dirty="0" smtClean="0">
              <a:latin typeface="Aktiv Grotesk Trial" panose="020B0504020202020204" pitchFamily="34" charset="0"/>
              <a:cs typeface="Aktiv Grotesk Trial" panose="020B0504020202020204" pitchFamily="34" charset="0"/>
            </a:endParaRPr>
          </a:p>
        </p:txBody>
      </p:sp>
      <p:sp>
        <p:nvSpPr>
          <p:cNvPr id="24" name="Rounded Rectangle 23"/>
          <p:cNvSpPr/>
          <p:nvPr/>
        </p:nvSpPr>
        <p:spPr>
          <a:xfrm>
            <a:off x="3428860" y="5237409"/>
            <a:ext cx="2043035" cy="1323133"/>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b="1" dirty="0"/>
          </a:p>
        </p:txBody>
      </p:sp>
      <p:sp>
        <p:nvSpPr>
          <p:cNvPr id="25" name="TextBox 24"/>
          <p:cNvSpPr txBox="1"/>
          <p:nvPr/>
        </p:nvSpPr>
        <p:spPr>
          <a:xfrm>
            <a:off x="3566314" y="5307317"/>
            <a:ext cx="1894888" cy="914400"/>
          </a:xfrm>
          <a:prstGeom prst="rect">
            <a:avLst/>
          </a:prstGeom>
          <a:noFill/>
        </p:spPr>
        <p:txBody>
          <a:bodyPr wrap="square" lIns="0" tIns="0" rIns="0" bIns="0" rtlCol="0">
            <a:noAutofit/>
          </a:bodyPr>
          <a:lstStyle/>
          <a:p>
            <a:r>
              <a:rPr lang="en-US" sz="1600" i="1" dirty="0" smtClean="0"/>
              <a:t>Poor </a:t>
            </a:r>
            <a:r>
              <a:rPr lang="en-US" sz="1600" i="1" dirty="0"/>
              <a:t>condition(or more than 30 years old); previously failed under heat conditions </a:t>
            </a:r>
          </a:p>
          <a:p>
            <a:endParaRPr lang="en-US" sz="1200" dirty="0" smtClean="0">
              <a:latin typeface="Aktiv Grotesk Trial" panose="020B0504020202020204" pitchFamily="34" charset="0"/>
              <a:cs typeface="Aktiv Grotesk Trial" panose="020B0504020202020204" pitchFamily="34" charset="0"/>
            </a:endParaRPr>
          </a:p>
        </p:txBody>
      </p:sp>
      <p:sp>
        <p:nvSpPr>
          <p:cNvPr id="27" name="TextBox 26"/>
          <p:cNvSpPr txBox="1"/>
          <p:nvPr/>
        </p:nvSpPr>
        <p:spPr>
          <a:xfrm>
            <a:off x="5722453" y="5294419"/>
            <a:ext cx="1557424" cy="914400"/>
          </a:xfrm>
          <a:prstGeom prst="rect">
            <a:avLst/>
          </a:prstGeom>
          <a:noFill/>
        </p:spPr>
        <p:txBody>
          <a:bodyPr wrap="square" lIns="0" tIns="0" rIns="0" bIns="0" rtlCol="0">
            <a:noAutofit/>
          </a:bodyPr>
          <a:lstStyle/>
          <a:p>
            <a:r>
              <a:rPr lang="en-US" sz="1600" i="1" dirty="0" smtClean="0"/>
              <a:t>Easily </a:t>
            </a:r>
            <a:r>
              <a:rPr lang="en-US" sz="1600" i="1" dirty="0"/>
              <a:t>and cost effectively repaired, relocated or modified. </a:t>
            </a:r>
          </a:p>
        </p:txBody>
      </p:sp>
      <p:graphicFrame>
        <p:nvGraphicFramePr>
          <p:cNvPr id="6" name="Table 5"/>
          <p:cNvGraphicFramePr>
            <a:graphicFrameLocks noGrp="1"/>
          </p:cNvGraphicFramePr>
          <p:nvPr>
            <p:extLst>
              <p:ext uri="{D42A27DB-BD31-4B8C-83A1-F6EECF244321}">
                <p14:modId xmlns:p14="http://schemas.microsoft.com/office/powerpoint/2010/main" val="1064325037"/>
              </p:ext>
            </p:extLst>
          </p:nvPr>
        </p:nvGraphicFramePr>
        <p:xfrm>
          <a:off x="1475618" y="2212672"/>
          <a:ext cx="6340050" cy="1909385"/>
        </p:xfrm>
        <a:graphic>
          <a:graphicData uri="http://schemas.openxmlformats.org/drawingml/2006/table">
            <a:tbl>
              <a:tblPr firstRow="1" bandRow="1">
                <a:tableStyleId>{5940675A-B579-460E-94D1-54222C63F5DA}</a:tableStyleId>
              </a:tblPr>
              <a:tblGrid>
                <a:gridCol w="704450"/>
                <a:gridCol w="704450"/>
                <a:gridCol w="704450"/>
                <a:gridCol w="704450"/>
                <a:gridCol w="704450"/>
                <a:gridCol w="704450"/>
                <a:gridCol w="704450"/>
                <a:gridCol w="704450"/>
                <a:gridCol w="704450"/>
              </a:tblGrid>
              <a:tr h="350042">
                <a:tc gridSpan="9">
                  <a:txBody>
                    <a:bodyPr/>
                    <a:lstStyle/>
                    <a:p>
                      <a:pPr algn="ctr"/>
                      <a:r>
                        <a:rPr lang="en-US" sz="1400" b="1" dirty="0" smtClean="0"/>
                        <a:t>Vulnerability Assessment</a:t>
                      </a:r>
                      <a:endParaRPr lang="en-US" sz="1400" b="1" dirty="0"/>
                    </a:p>
                  </a:txBody>
                  <a:tcPr/>
                </a:tc>
                <a:tc hMerge="1">
                  <a:txBody>
                    <a:bodyPr/>
                    <a:lstStyle/>
                    <a:p>
                      <a:endParaRPr lang="en-US"/>
                    </a:p>
                  </a:txBody>
                  <a:tcPr/>
                </a:tc>
                <a:tc hMerge="1">
                  <a:txBody>
                    <a:bodyPr/>
                    <a:lstStyle/>
                    <a:p>
                      <a:endParaRPr lang="en-US" sz="1400" dirty="0"/>
                    </a:p>
                  </a:txBody>
                  <a:tcPr/>
                </a:tc>
                <a:tc hMerge="1">
                  <a:txBody>
                    <a:bodyPr/>
                    <a:lstStyle/>
                    <a:p>
                      <a:endParaRPr lang="en-US" sz="1400" dirty="0"/>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sz="1400" dirty="0"/>
                    </a:p>
                  </a:txBody>
                  <a:tcPr/>
                </a:tc>
                <a:tc hMerge="1">
                  <a:txBody>
                    <a:bodyPr/>
                    <a:lstStyle/>
                    <a:p>
                      <a:endParaRPr lang="en-US" sz="1400" dirty="0"/>
                    </a:p>
                  </a:txBody>
                  <a:tcPr/>
                </a:tc>
              </a:tr>
              <a:tr h="896959">
                <a:tc>
                  <a:txBody>
                    <a:bodyPr/>
                    <a:lstStyle/>
                    <a:p>
                      <a:pPr algn="ctr"/>
                      <a:r>
                        <a:rPr lang="en-US" sz="900" dirty="0" smtClean="0"/>
                        <a:t>WLR</a:t>
                      </a:r>
                    </a:p>
                    <a:p>
                      <a:pPr algn="ctr"/>
                      <a:r>
                        <a:rPr lang="en-US" sz="900" dirty="0" smtClean="0"/>
                        <a:t>Exposure</a:t>
                      </a:r>
                      <a:r>
                        <a:rPr lang="en-US" sz="900" baseline="0" dirty="0" smtClean="0"/>
                        <a:t> Score</a:t>
                      </a:r>
                      <a:endParaRPr lang="en-US" sz="900" dirty="0"/>
                    </a:p>
                  </a:txBody>
                  <a:tcPr anchor="ctr"/>
                </a:tc>
                <a:tc>
                  <a:txBody>
                    <a:bodyPr/>
                    <a:lstStyle/>
                    <a:p>
                      <a:pPr algn="ctr"/>
                      <a:r>
                        <a:rPr lang="en-US" sz="900" dirty="0" smtClean="0"/>
                        <a:t>Riverine Flood Exposure</a:t>
                      </a:r>
                      <a:r>
                        <a:rPr lang="en-US" sz="900" baseline="0" dirty="0" smtClean="0"/>
                        <a:t> Score</a:t>
                      </a:r>
                      <a:endParaRPr lang="en-US" sz="900" dirty="0"/>
                    </a:p>
                  </a:txBody>
                  <a:tcPr anchor="ctr"/>
                </a:tc>
                <a:tc>
                  <a:txBody>
                    <a:bodyPr/>
                    <a:lstStyle/>
                    <a:p>
                      <a:pPr algn="ctr"/>
                      <a:r>
                        <a:rPr lang="en-US" sz="900" dirty="0" smtClean="0"/>
                        <a:t>Flood Sensitivity Score</a:t>
                      </a:r>
                      <a:endParaRPr lang="en-US" sz="900" dirty="0"/>
                    </a:p>
                  </a:txBody>
                  <a:tcPr anchor="ctr"/>
                </a:tc>
                <a:tc>
                  <a:txBody>
                    <a:bodyPr/>
                    <a:lstStyle/>
                    <a:p>
                      <a:pPr algn="ctr"/>
                      <a:r>
                        <a:rPr lang="en-US" sz="900" dirty="0" smtClean="0"/>
                        <a:t>Flood Adaptive Capacity Score</a:t>
                      </a:r>
                      <a:endParaRPr lang="en-US" sz="900" dirty="0"/>
                    </a:p>
                  </a:txBody>
                  <a:tcPr anchor="ctr"/>
                </a:tc>
                <a:tc>
                  <a:txBody>
                    <a:bodyPr/>
                    <a:lstStyle/>
                    <a:p>
                      <a:pPr algn="ctr"/>
                      <a:r>
                        <a:rPr lang="en-US" sz="900" dirty="0" smtClean="0"/>
                        <a:t>Heat Exposure Score</a:t>
                      </a:r>
                      <a:endParaRPr lang="en-US" sz="900" dirty="0"/>
                    </a:p>
                  </a:txBody>
                  <a:tcPr anchor="ctr"/>
                </a:tc>
                <a:tc>
                  <a:txBody>
                    <a:bodyPr/>
                    <a:lstStyle/>
                    <a:p>
                      <a:pPr algn="ctr"/>
                      <a:r>
                        <a:rPr lang="en-US" sz="900" dirty="0" smtClean="0"/>
                        <a:t>Heat Sensitivity</a:t>
                      </a:r>
                      <a:r>
                        <a:rPr lang="en-US" sz="900" baseline="0" dirty="0" smtClean="0"/>
                        <a:t> Score</a:t>
                      </a:r>
                      <a:endParaRPr lang="en-US" sz="900" dirty="0"/>
                    </a:p>
                  </a:txBody>
                  <a:tcPr anchor="ctr"/>
                </a:tc>
                <a:tc>
                  <a:txBody>
                    <a:bodyPr/>
                    <a:lstStyle/>
                    <a:p>
                      <a:pPr algn="ctr"/>
                      <a:r>
                        <a:rPr lang="en-US" sz="900" dirty="0" smtClean="0"/>
                        <a:t>Heat Adaptive Capacity Score</a:t>
                      </a:r>
                      <a:endParaRPr lang="en-US" sz="900" dirty="0"/>
                    </a:p>
                  </a:txBody>
                  <a:tcPr anchor="ctr"/>
                </a:tc>
                <a:tc>
                  <a:txBody>
                    <a:bodyPr/>
                    <a:lstStyle/>
                    <a:p>
                      <a:pPr algn="ctr"/>
                      <a:r>
                        <a:rPr lang="en-US" sz="900" dirty="0" smtClean="0"/>
                        <a:t>Total Score </a:t>
                      </a:r>
                    </a:p>
                    <a:p>
                      <a:pPr algn="ctr"/>
                      <a:r>
                        <a:rPr lang="en-US" sz="900" dirty="0" smtClean="0">
                          <a:solidFill>
                            <a:srgbClr val="0070C0"/>
                          </a:solidFill>
                        </a:rPr>
                        <a:t>(E+S+AC)</a:t>
                      </a:r>
                      <a:endParaRPr lang="en-US" sz="900" dirty="0">
                        <a:solidFill>
                          <a:srgbClr val="0070C0"/>
                        </a:solidFill>
                      </a:endParaRPr>
                    </a:p>
                  </a:txBody>
                  <a:tcPr anchor="ctr"/>
                </a:tc>
                <a:tc>
                  <a:txBody>
                    <a:bodyPr/>
                    <a:lstStyle/>
                    <a:p>
                      <a:pPr algn="ctr"/>
                      <a:r>
                        <a:rPr lang="en-US" sz="900" dirty="0" smtClean="0"/>
                        <a:t>Ranking (1 to 10)</a:t>
                      </a:r>
                      <a:endParaRPr lang="en-US" sz="900" dirty="0"/>
                    </a:p>
                  </a:txBody>
                  <a:tcPr anchor="ctr"/>
                </a:tc>
              </a:tr>
              <a:tr h="662384">
                <a:tc>
                  <a:txBody>
                    <a:bodyPr/>
                    <a:lstStyle/>
                    <a:p>
                      <a:pPr algn="ctr"/>
                      <a:r>
                        <a:rPr lang="en-US" sz="800" dirty="0" smtClean="0"/>
                        <a:t>2</a:t>
                      </a:r>
                      <a:endParaRPr lang="en-US" sz="800" dirty="0"/>
                    </a:p>
                  </a:txBody>
                  <a:tcPr anchor="ctr"/>
                </a:tc>
                <a:tc>
                  <a:txBody>
                    <a:bodyPr/>
                    <a:lstStyle/>
                    <a:p>
                      <a:pPr algn="ctr"/>
                      <a:r>
                        <a:rPr lang="en-US" sz="800" dirty="0" smtClean="0"/>
                        <a:t>2</a:t>
                      </a:r>
                      <a:endParaRPr lang="en-US" sz="800" dirty="0"/>
                    </a:p>
                  </a:txBody>
                  <a:tcPr anchor="ctr"/>
                </a:tc>
                <a:tc>
                  <a:txBody>
                    <a:bodyPr/>
                    <a:lstStyle/>
                    <a:p>
                      <a:pPr algn="ctr"/>
                      <a:r>
                        <a:rPr lang="en-US" sz="800" dirty="0" smtClean="0"/>
                        <a:t>2</a:t>
                      </a:r>
                      <a:endParaRPr lang="en-US" sz="800" dirty="0"/>
                    </a:p>
                  </a:txBody>
                  <a:tcPr anchor="ctr"/>
                </a:tc>
                <a:tc>
                  <a:txBody>
                    <a:bodyPr/>
                    <a:lstStyle/>
                    <a:p>
                      <a:pPr algn="ctr"/>
                      <a:r>
                        <a:rPr lang="en-US" sz="800" dirty="0" smtClean="0"/>
                        <a:t>2</a:t>
                      </a:r>
                      <a:endParaRPr lang="en-US" sz="800" dirty="0"/>
                    </a:p>
                  </a:txBody>
                  <a:tcPr anchor="ctr"/>
                </a:tc>
                <a:tc>
                  <a:txBody>
                    <a:bodyPr/>
                    <a:lstStyle/>
                    <a:p>
                      <a:pPr algn="ctr"/>
                      <a:r>
                        <a:rPr lang="en-US" sz="800" dirty="0" smtClean="0"/>
                        <a:t>2</a:t>
                      </a:r>
                      <a:endParaRPr lang="en-US" sz="800" dirty="0"/>
                    </a:p>
                  </a:txBody>
                  <a:tcPr anchor="ctr"/>
                </a:tc>
                <a:tc>
                  <a:txBody>
                    <a:bodyPr/>
                    <a:lstStyle/>
                    <a:p>
                      <a:pPr algn="ctr"/>
                      <a:r>
                        <a:rPr lang="en-US" sz="800" dirty="0" smtClean="0"/>
                        <a:t>2</a:t>
                      </a:r>
                      <a:endParaRPr lang="en-US" sz="800" dirty="0"/>
                    </a:p>
                  </a:txBody>
                  <a:tcPr anchor="ctr"/>
                </a:tc>
                <a:tc>
                  <a:txBody>
                    <a:bodyPr/>
                    <a:lstStyle/>
                    <a:p>
                      <a:pPr algn="ctr"/>
                      <a:r>
                        <a:rPr lang="en-US" sz="800" dirty="0" smtClean="0"/>
                        <a:t>2</a:t>
                      </a:r>
                      <a:endParaRPr lang="en-US" sz="800" dirty="0"/>
                    </a:p>
                  </a:txBody>
                  <a:tcPr anchor="ctr"/>
                </a:tc>
                <a:tc>
                  <a:txBody>
                    <a:bodyPr/>
                    <a:lstStyle/>
                    <a:p>
                      <a:pPr algn="ctr"/>
                      <a:r>
                        <a:rPr lang="en-US" sz="800" dirty="0" smtClean="0"/>
                        <a:t>14</a:t>
                      </a:r>
                      <a:endParaRPr lang="en-US" sz="800" dirty="0"/>
                    </a:p>
                  </a:txBody>
                  <a:tcPr anchor="ctr"/>
                </a:tc>
                <a:tc>
                  <a:txBody>
                    <a:bodyPr/>
                    <a:lstStyle/>
                    <a:p>
                      <a:pPr algn="ctr"/>
                      <a:r>
                        <a:rPr lang="en-US" sz="800" dirty="0" smtClean="0"/>
                        <a:t>4</a:t>
                      </a:r>
                      <a:endParaRPr lang="en-US" sz="800" dirty="0"/>
                    </a:p>
                  </a:txBody>
                  <a:tcPr anchor="ctr"/>
                </a:tc>
              </a:tr>
            </a:tbl>
          </a:graphicData>
        </a:graphic>
      </p:graphicFrame>
      <p:sp>
        <p:nvSpPr>
          <p:cNvPr id="28" name="Rounded Rectangle 27"/>
          <p:cNvSpPr/>
          <p:nvPr/>
        </p:nvSpPr>
        <p:spPr>
          <a:xfrm>
            <a:off x="1712699" y="5242409"/>
            <a:ext cx="1597014" cy="1318134"/>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b="1" dirty="0"/>
          </a:p>
        </p:txBody>
      </p:sp>
      <p:sp>
        <p:nvSpPr>
          <p:cNvPr id="29" name="Rounded Rectangle 28"/>
          <p:cNvSpPr/>
          <p:nvPr/>
        </p:nvSpPr>
        <p:spPr>
          <a:xfrm>
            <a:off x="5537219" y="5242408"/>
            <a:ext cx="1692723" cy="1318133"/>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b="1" dirty="0"/>
          </a:p>
        </p:txBody>
      </p:sp>
      <p:sp>
        <p:nvSpPr>
          <p:cNvPr id="2" name="Rectangle 1"/>
          <p:cNvSpPr/>
          <p:nvPr/>
        </p:nvSpPr>
        <p:spPr>
          <a:xfrm>
            <a:off x="5200966" y="1035806"/>
            <a:ext cx="4572000" cy="1015663"/>
          </a:xfrm>
          <a:prstGeom prst="rect">
            <a:avLst/>
          </a:prstGeom>
        </p:spPr>
        <p:txBody>
          <a:bodyPr>
            <a:spAutoFit/>
          </a:bodyPr>
          <a:lstStyle/>
          <a:p>
            <a:pPr marL="342900" indent="-342900">
              <a:spcBef>
                <a:spcPts val="600"/>
              </a:spcBef>
              <a:spcAft>
                <a:spcPts val="600"/>
              </a:spcAft>
              <a:buFont typeface="Arial" panose="020B0604020202020204" pitchFamily="34" charset="0"/>
              <a:buChar char="‒"/>
            </a:pPr>
            <a:r>
              <a:rPr lang="en-US" sz="2000" dirty="0"/>
              <a:t>Groups use Total Vulnerability Score to prioritize adaptation strategy selection.</a:t>
            </a:r>
          </a:p>
        </p:txBody>
      </p:sp>
    </p:spTree>
    <p:extLst>
      <p:ext uri="{BB962C8B-B14F-4D97-AF65-F5344CB8AC3E}">
        <p14:creationId xmlns:p14="http://schemas.microsoft.com/office/powerpoint/2010/main" val="23952150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439838" y="1262013"/>
            <a:ext cx="4116394" cy="1092607"/>
          </a:xfrm>
          <a:prstGeom prst="rect">
            <a:avLst/>
          </a:prstGeom>
        </p:spPr>
        <p:txBody>
          <a:bodyPr wrap="square">
            <a:spAutoFit/>
          </a:bodyPr>
          <a:lstStyle/>
          <a:p>
            <a:pPr marL="342900" indent="-342900">
              <a:spcBef>
                <a:spcPts val="600"/>
              </a:spcBef>
              <a:spcAft>
                <a:spcPts val="600"/>
              </a:spcAft>
              <a:buFont typeface="Arial" panose="020B0604020202020204" pitchFamily="34" charset="0"/>
              <a:buChar char="•"/>
            </a:pPr>
            <a:endParaRPr lang="en-US" sz="2000" dirty="0">
              <a:latin typeface="Gill Sans MT" panose="020B0502020104020203" pitchFamily="34" charset="0"/>
            </a:endParaRPr>
          </a:p>
          <a:p>
            <a:pPr marL="285750" indent="-285750">
              <a:buFont typeface="Arial" pitchFamily="34" charset="0"/>
              <a:buChar char="−"/>
            </a:pPr>
            <a:endParaRPr lang="en-US" sz="2000" dirty="0">
              <a:solidFill>
                <a:schemeClr val="bg1"/>
              </a:solidFill>
              <a:latin typeface="Gill Sans MT" panose="020B0502020104020203" pitchFamily="34" charset="0"/>
            </a:endParaRPr>
          </a:p>
          <a:p>
            <a:pPr marL="342900" indent="-342900">
              <a:buFont typeface="Arial" panose="020B0604020202020204" pitchFamily="34" charset="0"/>
              <a:buChar char="•"/>
            </a:pPr>
            <a:endParaRPr lang="en-US" sz="2000" dirty="0">
              <a:latin typeface="Gill Sans MT" panose="020B0502020104020203" pitchFamily="34" charset="0"/>
            </a:endParaRPr>
          </a:p>
        </p:txBody>
      </p:sp>
      <p:sp>
        <p:nvSpPr>
          <p:cNvPr id="10" name="Title 1"/>
          <p:cNvSpPr>
            <a:spLocks noGrp="1"/>
          </p:cNvSpPr>
          <p:nvPr>
            <p:ph type="title"/>
          </p:nvPr>
        </p:nvSpPr>
        <p:spPr>
          <a:xfrm>
            <a:off x="457200" y="338328"/>
            <a:ext cx="8229600" cy="804672"/>
          </a:xfrm>
        </p:spPr>
        <p:txBody>
          <a:bodyPr/>
          <a:lstStyle/>
          <a:p>
            <a:pPr algn="ctr"/>
            <a:r>
              <a:rPr lang="en-US" dirty="0" smtClean="0">
                <a:solidFill>
                  <a:schemeClr val="accent1"/>
                </a:solidFill>
                <a:latin typeface="Arial Black" panose="020B0A04020102020204" pitchFamily="34" charset="0"/>
              </a:rPr>
              <a:t>Assess </a:t>
            </a:r>
            <a:r>
              <a:rPr lang="en-US" dirty="0" smtClean="0">
                <a:latin typeface="Arial Black" panose="020B0A04020102020204" pitchFamily="34" charset="0"/>
              </a:rPr>
              <a:t>Consequence of Impact</a:t>
            </a:r>
            <a:endParaRPr lang="en-US" dirty="0">
              <a:solidFill>
                <a:schemeClr val="accent1"/>
              </a:solidFill>
              <a:latin typeface="Arial Black" panose="020B0A04020102020204" pitchFamily="34" charset="0"/>
            </a:endParaRPr>
          </a:p>
        </p:txBody>
      </p:sp>
      <p:sp>
        <p:nvSpPr>
          <p:cNvPr id="8" name="Slide Number Placeholder 4"/>
          <p:cNvSpPr txBox="1">
            <a:spLocks/>
          </p:cNvSpPr>
          <p:nvPr/>
        </p:nvSpPr>
        <p:spPr>
          <a:xfrm>
            <a:off x="8556001" y="6413273"/>
            <a:ext cx="471714"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C2970C5-B849-3D42-832D-92B4E99A4873}" type="slidenum">
              <a:rPr lang="en-US" smtClean="0">
                <a:solidFill>
                  <a:prstClr val="black">
                    <a:tint val="75000"/>
                  </a:prstClr>
                </a:solidFill>
              </a:rPr>
              <a:pPr/>
              <a:t>18</a:t>
            </a:fld>
            <a:endParaRPr lang="en-US" dirty="0">
              <a:solidFill>
                <a:prstClr val="black">
                  <a:tint val="75000"/>
                </a:prstClr>
              </a:solidFill>
            </a:endParaRPr>
          </a:p>
        </p:txBody>
      </p:sp>
      <p:graphicFrame>
        <p:nvGraphicFramePr>
          <p:cNvPr id="7" name="Table 6"/>
          <p:cNvGraphicFramePr>
            <a:graphicFrameLocks noGrp="1"/>
          </p:cNvGraphicFramePr>
          <p:nvPr>
            <p:extLst>
              <p:ext uri="{D42A27DB-BD31-4B8C-83A1-F6EECF244321}">
                <p14:modId xmlns:p14="http://schemas.microsoft.com/office/powerpoint/2010/main" val="575938919"/>
              </p:ext>
            </p:extLst>
          </p:nvPr>
        </p:nvGraphicFramePr>
        <p:xfrm>
          <a:off x="448500" y="3289637"/>
          <a:ext cx="8241758" cy="2873164"/>
        </p:xfrm>
        <a:graphic>
          <a:graphicData uri="http://schemas.openxmlformats.org/drawingml/2006/table">
            <a:tbl>
              <a:tblPr firstRow="1" bandRow="1">
                <a:tableStyleId>{5940675A-B579-460E-94D1-54222C63F5DA}</a:tableStyleId>
              </a:tblPr>
              <a:tblGrid>
                <a:gridCol w="1301445"/>
                <a:gridCol w="3462288"/>
                <a:gridCol w="3478025"/>
              </a:tblGrid>
              <a:tr h="450514">
                <a:tc rowSpan="2">
                  <a:txBody>
                    <a:bodyPr/>
                    <a:lstStyle/>
                    <a:p>
                      <a:pPr algn="ctr"/>
                      <a:endParaRPr lang="en-US" sz="1800" b="1" dirty="0"/>
                    </a:p>
                  </a:txBody>
                  <a:tcPr/>
                </a:tc>
                <a:tc gridSpan="2">
                  <a:txBody>
                    <a:bodyPr/>
                    <a:lstStyle/>
                    <a:p>
                      <a:pPr algn="ctr"/>
                      <a:r>
                        <a:rPr lang="en-US" sz="1800" b="1" baseline="0" dirty="0" smtClean="0"/>
                        <a:t>Consequence </a:t>
                      </a:r>
                      <a:r>
                        <a:rPr lang="en-US" sz="1800" b="1" dirty="0" smtClean="0"/>
                        <a:t>Assessment</a:t>
                      </a:r>
                      <a:endParaRPr lang="en-US" sz="1800" b="1" dirty="0"/>
                    </a:p>
                  </a:txBody>
                  <a:tcPr/>
                </a:tc>
                <a:tc hMerge="1">
                  <a:txBody>
                    <a:bodyPr/>
                    <a:lstStyle/>
                    <a:p>
                      <a:endParaRPr lang="en-US"/>
                    </a:p>
                  </a:txBody>
                  <a:tcPr/>
                </a:tc>
              </a:tr>
              <a:tr h="617697">
                <a:tc vMerge="1">
                  <a:txBody>
                    <a:bodyPr/>
                    <a:lstStyle/>
                    <a:p>
                      <a:pPr algn="ctr"/>
                      <a:endParaRPr lang="en-US" sz="1400" dirty="0" smtClean="0"/>
                    </a:p>
                  </a:txBody>
                  <a:tcPr anchor="ctr"/>
                </a:tc>
                <a:tc>
                  <a:txBody>
                    <a:bodyPr/>
                    <a:lstStyle/>
                    <a:p>
                      <a:pPr algn="ctr"/>
                      <a:r>
                        <a:rPr lang="en-US" sz="1600" dirty="0" smtClean="0"/>
                        <a:t>Potential Consequence</a:t>
                      </a:r>
                      <a:r>
                        <a:rPr lang="en-US" sz="1600" baseline="0" dirty="0" smtClean="0"/>
                        <a:t> of Flooding</a:t>
                      </a:r>
                      <a:endParaRPr lang="en-US" sz="1600" dirty="0" smtClean="0"/>
                    </a:p>
                  </a:txBody>
                  <a:tcPr anchor="ctr"/>
                </a:tc>
                <a:tc>
                  <a:txBody>
                    <a:bodyPr/>
                    <a:lstStyle/>
                    <a:p>
                      <a:pPr algn="ctr"/>
                      <a:r>
                        <a:rPr lang="en-US" sz="1600" dirty="0" smtClean="0"/>
                        <a:t>Potential Consequence of Extreme Heat</a:t>
                      </a:r>
                      <a:endParaRPr lang="en-US" sz="1600" dirty="0"/>
                    </a:p>
                  </a:txBody>
                  <a:tcPr anchor="ctr"/>
                </a:tc>
              </a:tr>
              <a:tr h="860073">
                <a:tc>
                  <a:txBody>
                    <a:bodyPr/>
                    <a:lstStyle/>
                    <a:p>
                      <a:pPr algn="ctr"/>
                      <a:r>
                        <a:rPr lang="en-US" sz="1400" dirty="0" smtClean="0"/>
                        <a:t>Senior Center</a:t>
                      </a:r>
                      <a:endParaRPr lang="en-US" sz="1400" dirty="0"/>
                    </a:p>
                  </a:txBody>
                  <a:tcPr anchor="ctr"/>
                </a:tc>
                <a:tc>
                  <a:txBody>
                    <a:bodyPr/>
                    <a:lstStyle/>
                    <a:p>
                      <a:pPr algn="ctr"/>
                      <a:r>
                        <a:rPr lang="en-US" sz="1400" dirty="0" smtClean="0"/>
                        <a:t>Closure of facility; Evacuation of vulnerable population; Perpetuation of mold</a:t>
                      </a:r>
                      <a:r>
                        <a:rPr lang="en-US" sz="1400" baseline="0" dirty="0" smtClean="0"/>
                        <a:t> problems and associated illness.</a:t>
                      </a:r>
                      <a:endParaRPr lang="en-US" sz="1400" dirty="0"/>
                    </a:p>
                  </a:txBody>
                  <a:tcPr anchor="ctr"/>
                </a:tc>
                <a:tc>
                  <a:txBody>
                    <a:bodyPr/>
                    <a:lstStyle/>
                    <a:p>
                      <a:pPr algn="ctr"/>
                      <a:r>
                        <a:rPr lang="en-US" sz="1400" dirty="0" smtClean="0"/>
                        <a:t>Power outage causing closure of facility; Lack of air conditioning with vulnerable</a:t>
                      </a:r>
                      <a:r>
                        <a:rPr lang="en-US" sz="1400" baseline="0" dirty="0" smtClean="0"/>
                        <a:t> population</a:t>
                      </a:r>
                      <a:endParaRPr lang="en-US" sz="1400" dirty="0"/>
                    </a:p>
                  </a:txBody>
                  <a:tcPr anchor="ctr"/>
                </a:tc>
              </a:tr>
              <a:tr h="860073">
                <a:tc>
                  <a:txBody>
                    <a:bodyPr/>
                    <a:lstStyle/>
                    <a:p>
                      <a:pPr algn="ctr"/>
                      <a:r>
                        <a:rPr lang="en-US" sz="1400" dirty="0" smtClean="0"/>
                        <a:t>Main Roadway</a:t>
                      </a:r>
                      <a:endParaRPr lang="en-US" sz="1400" dirty="0"/>
                    </a:p>
                  </a:txBody>
                  <a:tcPr anchor="ctr"/>
                </a:tc>
                <a:tc>
                  <a:txBody>
                    <a:bodyPr/>
                    <a:lstStyle/>
                    <a:p>
                      <a:pPr algn="ctr"/>
                      <a:r>
                        <a:rPr lang="en-US" sz="1400" dirty="0" smtClean="0"/>
                        <a:t>Impassible</a:t>
                      </a:r>
                      <a:r>
                        <a:rPr lang="en-US" sz="1400" baseline="0" dirty="0" smtClean="0"/>
                        <a:t> roadways; Damage and destruction of roadway infrastructure; Inhibiting emergency and evacuation travel; </a:t>
                      </a:r>
                      <a:endParaRPr lang="en-US" sz="14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aseline="0" dirty="0" smtClean="0"/>
                        <a:t>Damage and destruction of roadway infrastructure; Inhibiting emergency and evacuation travel; </a:t>
                      </a:r>
                      <a:endParaRPr lang="en-US" sz="1400" dirty="0" smtClean="0"/>
                    </a:p>
                  </a:txBody>
                  <a:tcPr anchor="ctr"/>
                </a:tc>
              </a:tr>
            </a:tbl>
          </a:graphicData>
        </a:graphic>
      </p:graphicFrame>
      <p:sp>
        <p:nvSpPr>
          <p:cNvPr id="9" name="TextBox 8"/>
          <p:cNvSpPr txBox="1"/>
          <p:nvPr/>
        </p:nvSpPr>
        <p:spPr>
          <a:xfrm>
            <a:off x="439837" y="1262013"/>
            <a:ext cx="7999805" cy="1290000"/>
          </a:xfrm>
          <a:prstGeom prst="rect">
            <a:avLst/>
          </a:prstGeom>
          <a:noFill/>
        </p:spPr>
        <p:txBody>
          <a:bodyPr wrap="square" lIns="0" tIns="0" rIns="0" bIns="0" rtlCol="0">
            <a:noAutofit/>
          </a:bodyPr>
          <a:lstStyle/>
          <a:p>
            <a:pPr marL="342900" indent="-342900">
              <a:buFont typeface="Arial" panose="020B0604020202020204" pitchFamily="34" charset="0"/>
              <a:buChar char="‒"/>
            </a:pPr>
            <a:r>
              <a:rPr lang="en-US" sz="2000" dirty="0"/>
              <a:t>Focus on most vulnerable and critical assets for consequence </a:t>
            </a:r>
            <a:r>
              <a:rPr lang="en-US" sz="2000" dirty="0" smtClean="0"/>
              <a:t>evaluation.</a:t>
            </a:r>
            <a:endParaRPr lang="en-US" sz="2000" dirty="0"/>
          </a:p>
          <a:p>
            <a:pPr marL="342900" indent="-342900">
              <a:buFont typeface="Arial" panose="020B0604020202020204" pitchFamily="34" charset="0"/>
              <a:buChar char="‒"/>
            </a:pPr>
            <a:r>
              <a:rPr lang="en-US" sz="2000" dirty="0"/>
              <a:t>Consequence ranges from negligible to catastrophic, depending on how badly the impact would affect an asset and the people who depend on it.</a:t>
            </a:r>
          </a:p>
        </p:txBody>
      </p:sp>
    </p:spTree>
    <p:extLst>
      <p:ext uri="{BB962C8B-B14F-4D97-AF65-F5344CB8AC3E}">
        <p14:creationId xmlns:p14="http://schemas.microsoft.com/office/powerpoint/2010/main" val="20321262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462987" y="1124310"/>
            <a:ext cx="4646042" cy="4985980"/>
          </a:xfrm>
          <a:prstGeom prst="rect">
            <a:avLst/>
          </a:prstGeom>
        </p:spPr>
        <p:txBody>
          <a:bodyPr wrap="square">
            <a:spAutoFit/>
          </a:bodyPr>
          <a:lstStyle/>
          <a:p>
            <a:pPr>
              <a:spcBef>
                <a:spcPts val="600"/>
              </a:spcBef>
              <a:spcAft>
                <a:spcPts val="600"/>
              </a:spcAft>
            </a:pPr>
            <a:r>
              <a:rPr lang="en-US" sz="2000" b="1" dirty="0" smtClean="0">
                <a:solidFill>
                  <a:schemeClr val="accent1"/>
                </a:solidFill>
              </a:rPr>
              <a:t>Typical steps for strategy selection:</a:t>
            </a:r>
          </a:p>
          <a:p>
            <a:pPr marL="342900" indent="-342900">
              <a:spcBef>
                <a:spcPts val="600"/>
              </a:spcBef>
              <a:spcAft>
                <a:spcPts val="600"/>
              </a:spcAft>
              <a:buFontTx/>
              <a:buChar char="-"/>
            </a:pPr>
            <a:r>
              <a:rPr lang="en-US" dirty="0" smtClean="0"/>
              <a:t>Prioritize adaptation needs based on vulnerability, timing of impact, criticality</a:t>
            </a:r>
          </a:p>
          <a:p>
            <a:pPr marL="342900" indent="-342900">
              <a:spcBef>
                <a:spcPts val="600"/>
              </a:spcBef>
              <a:spcAft>
                <a:spcPts val="600"/>
              </a:spcAft>
              <a:buFontTx/>
              <a:buChar char="-"/>
            </a:pPr>
            <a:r>
              <a:rPr lang="en-US" dirty="0" smtClean="0"/>
              <a:t>Identify strategies based on asset characteristics and climate hazard</a:t>
            </a:r>
          </a:p>
          <a:p>
            <a:pPr marL="342900" indent="-342900">
              <a:spcBef>
                <a:spcPts val="600"/>
              </a:spcBef>
              <a:spcAft>
                <a:spcPts val="600"/>
              </a:spcAft>
              <a:buFontTx/>
              <a:buChar char="-"/>
            </a:pPr>
            <a:r>
              <a:rPr lang="en-US" dirty="0" smtClean="0"/>
              <a:t>Evaluate strategies based on feasibility, cost, co-benefits, social equity and other factors</a:t>
            </a:r>
          </a:p>
          <a:p>
            <a:pPr>
              <a:spcBef>
                <a:spcPts val="600"/>
              </a:spcBef>
              <a:spcAft>
                <a:spcPts val="600"/>
              </a:spcAft>
            </a:pPr>
            <a:r>
              <a:rPr lang="en-US" sz="2000" b="1" dirty="0" smtClean="0">
                <a:solidFill>
                  <a:schemeClr val="accent1"/>
                </a:solidFill>
              </a:rPr>
              <a:t>Strategies can be:</a:t>
            </a:r>
          </a:p>
          <a:p>
            <a:pPr marL="342900" indent="-342900">
              <a:spcBef>
                <a:spcPts val="600"/>
              </a:spcBef>
              <a:spcAft>
                <a:spcPts val="600"/>
              </a:spcAft>
              <a:buFontTx/>
              <a:buChar char="-"/>
            </a:pPr>
            <a:r>
              <a:rPr lang="en-US" dirty="0" smtClean="0"/>
              <a:t>Structural</a:t>
            </a:r>
          </a:p>
          <a:p>
            <a:pPr marL="342900" indent="-342900">
              <a:spcBef>
                <a:spcPts val="600"/>
              </a:spcBef>
              <a:spcAft>
                <a:spcPts val="600"/>
              </a:spcAft>
              <a:buFontTx/>
              <a:buChar char="-"/>
            </a:pPr>
            <a:r>
              <a:rPr lang="en-US" dirty="0" smtClean="0"/>
              <a:t>Governance</a:t>
            </a:r>
          </a:p>
          <a:p>
            <a:pPr marL="342900" indent="-342900">
              <a:spcBef>
                <a:spcPts val="600"/>
              </a:spcBef>
              <a:spcAft>
                <a:spcPts val="600"/>
              </a:spcAft>
              <a:buFontTx/>
              <a:buChar char="-"/>
            </a:pPr>
            <a:r>
              <a:rPr lang="en-US" dirty="0" smtClean="0"/>
              <a:t>Asset-specific</a:t>
            </a:r>
          </a:p>
          <a:p>
            <a:pPr marL="342900" indent="-342900">
              <a:spcBef>
                <a:spcPts val="600"/>
              </a:spcBef>
              <a:spcAft>
                <a:spcPts val="600"/>
              </a:spcAft>
              <a:buFontTx/>
              <a:buChar char="-"/>
            </a:pPr>
            <a:r>
              <a:rPr lang="en-US" dirty="0" smtClean="0"/>
              <a:t>Regional</a:t>
            </a:r>
            <a:endParaRPr lang="en-US" dirty="0"/>
          </a:p>
        </p:txBody>
      </p:sp>
      <p:sp>
        <p:nvSpPr>
          <p:cNvPr id="10" name="Title 1"/>
          <p:cNvSpPr>
            <a:spLocks noGrp="1"/>
          </p:cNvSpPr>
          <p:nvPr>
            <p:ph type="title"/>
          </p:nvPr>
        </p:nvSpPr>
        <p:spPr>
          <a:xfrm>
            <a:off x="457200" y="338328"/>
            <a:ext cx="8229600" cy="804672"/>
          </a:xfrm>
        </p:spPr>
        <p:txBody>
          <a:bodyPr/>
          <a:lstStyle/>
          <a:p>
            <a:pPr algn="ctr"/>
            <a:r>
              <a:rPr lang="en-US" dirty="0" smtClean="0">
                <a:solidFill>
                  <a:schemeClr val="accent1"/>
                </a:solidFill>
                <a:latin typeface="Arial Black" panose="020B0A04020102020204" pitchFamily="34" charset="0"/>
              </a:rPr>
              <a:t>Plan Adaptation</a:t>
            </a:r>
            <a:endParaRPr lang="en-US" dirty="0">
              <a:solidFill>
                <a:schemeClr val="accent1"/>
              </a:solidFill>
              <a:latin typeface="Arial Black" panose="020B0A04020102020204" pitchFamily="34" charset="0"/>
            </a:endParaRPr>
          </a:p>
        </p:txBody>
      </p:sp>
      <p:pic>
        <p:nvPicPr>
          <p:cNvPr id="512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56233" y="4021465"/>
            <a:ext cx="4264786" cy="26846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Slide Number Placeholder 4"/>
          <p:cNvSpPr txBox="1">
            <a:spLocks/>
          </p:cNvSpPr>
          <p:nvPr/>
        </p:nvSpPr>
        <p:spPr>
          <a:xfrm>
            <a:off x="8719420" y="6501490"/>
            <a:ext cx="497153"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C2970C5-B849-3D42-832D-92B4E99A4873}" type="slidenum">
              <a:rPr lang="en-US" smtClean="0">
                <a:solidFill>
                  <a:prstClr val="black">
                    <a:tint val="75000"/>
                  </a:prstClr>
                </a:solidFill>
              </a:rPr>
              <a:pPr/>
              <a:t>19</a:t>
            </a:fld>
            <a:endParaRPr lang="en-US" dirty="0">
              <a:solidFill>
                <a:prstClr val="black">
                  <a:tint val="75000"/>
                </a:prstClr>
              </a:solidFill>
            </a:endParaRPr>
          </a:p>
        </p:txBody>
      </p:sp>
      <p:pic>
        <p:nvPicPr>
          <p:cNvPr id="1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37621" y="1164039"/>
            <a:ext cx="3481308" cy="26169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913391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Purpose and </a:t>
            </a:r>
            <a:br>
              <a:rPr lang="en-US" dirty="0" smtClean="0"/>
            </a:br>
            <a:r>
              <a:rPr lang="en-US" dirty="0" smtClean="0"/>
              <a:t>Goals of Training</a:t>
            </a:r>
            <a:endParaRPr lang="en-US" dirty="0"/>
          </a:p>
        </p:txBody>
      </p:sp>
      <p:sp>
        <p:nvSpPr>
          <p:cNvPr id="3" name="Content Placeholder 2"/>
          <p:cNvSpPr>
            <a:spLocks noGrp="1"/>
          </p:cNvSpPr>
          <p:nvPr>
            <p:ph sz="quarter" idx="4"/>
          </p:nvPr>
        </p:nvSpPr>
        <p:spPr>
          <a:xfrm>
            <a:off x="319314" y="1719621"/>
            <a:ext cx="3497943" cy="4819290"/>
          </a:xfrm>
        </p:spPr>
        <p:txBody>
          <a:bodyPr/>
          <a:lstStyle/>
          <a:p>
            <a:r>
              <a:rPr lang="en-US" sz="2400" dirty="0" smtClean="0"/>
              <a:t>Develop </a:t>
            </a:r>
            <a:r>
              <a:rPr lang="en-US" sz="2400" dirty="0"/>
              <a:t>better understanding of climate change vulnerability and risk assessments, adaptation planning and implementation </a:t>
            </a:r>
            <a:endParaRPr lang="en-US" sz="2400" dirty="0" smtClean="0"/>
          </a:p>
          <a:p>
            <a:r>
              <a:rPr lang="en-US" sz="2400" dirty="0" smtClean="0"/>
              <a:t>Integrate (or mainstream) climate change preparedness and resilience into planning activities</a:t>
            </a:r>
          </a:p>
          <a:p>
            <a:pPr marL="0" indent="0">
              <a:buNone/>
            </a:pPr>
            <a:endParaRPr lang="en-US" sz="2200" dirty="0" smtClean="0"/>
          </a:p>
          <a:p>
            <a:endParaRPr lang="en-US" sz="2200" dirty="0" smtClean="0"/>
          </a:p>
        </p:txBody>
      </p:sp>
      <p:sp>
        <p:nvSpPr>
          <p:cNvPr id="5" name="Slide Number Placeholder 4"/>
          <p:cNvSpPr txBox="1">
            <a:spLocks/>
          </p:cNvSpPr>
          <p:nvPr/>
        </p:nvSpPr>
        <p:spPr>
          <a:xfrm>
            <a:off x="8588826" y="6356349"/>
            <a:ext cx="413657"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C2970C5-B849-3D42-832D-92B4E99A4873}" type="slidenum">
              <a:rPr lang="en-US" smtClean="0">
                <a:solidFill>
                  <a:schemeClr val="bg1"/>
                </a:solidFill>
              </a:rPr>
              <a:pPr/>
              <a:t>2</a:t>
            </a:fld>
            <a:endParaRPr lang="en-US" dirty="0">
              <a:solidFill>
                <a:schemeClr val="bg1"/>
              </a:solidFill>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3144540" y="858540"/>
            <a:ext cx="6856526" cy="5142394"/>
          </a:xfrm>
          <a:prstGeom prst="rect">
            <a:avLst/>
          </a:prstGeom>
        </p:spPr>
      </p:pic>
    </p:spTree>
    <p:extLst>
      <p:ext uri="{BB962C8B-B14F-4D97-AF65-F5344CB8AC3E}">
        <p14:creationId xmlns:p14="http://schemas.microsoft.com/office/powerpoint/2010/main" val="24293603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428263" y="1410355"/>
            <a:ext cx="3669175" cy="5447645"/>
          </a:xfrm>
          <a:prstGeom prst="rect">
            <a:avLst/>
          </a:prstGeom>
        </p:spPr>
        <p:txBody>
          <a:bodyPr wrap="square">
            <a:spAutoFit/>
          </a:bodyPr>
          <a:lstStyle/>
          <a:p>
            <a:pPr>
              <a:spcBef>
                <a:spcPts val="600"/>
              </a:spcBef>
              <a:spcAft>
                <a:spcPts val="600"/>
              </a:spcAft>
            </a:pPr>
            <a:r>
              <a:rPr lang="en-US" sz="2000" b="1" dirty="0" smtClean="0">
                <a:solidFill>
                  <a:schemeClr val="accent1"/>
                </a:solidFill>
              </a:rPr>
              <a:t>Questions to consider when implementing an adaptation measure:</a:t>
            </a:r>
          </a:p>
          <a:p>
            <a:pPr marL="285750" indent="-285750">
              <a:spcBef>
                <a:spcPts val="600"/>
              </a:spcBef>
              <a:spcAft>
                <a:spcPts val="600"/>
              </a:spcAft>
              <a:buFontTx/>
              <a:buChar char="-"/>
            </a:pPr>
            <a:r>
              <a:rPr lang="en-US" dirty="0" smtClean="0"/>
              <a:t>Which </a:t>
            </a:r>
            <a:r>
              <a:rPr lang="en-US" dirty="0"/>
              <a:t>city agencies would lead the effort to implement the strategy</a:t>
            </a:r>
            <a:r>
              <a:rPr lang="en-US" dirty="0" smtClean="0"/>
              <a:t>? Who else needs to be engaged?</a:t>
            </a:r>
          </a:p>
          <a:p>
            <a:pPr marL="285750" indent="-285750">
              <a:spcBef>
                <a:spcPts val="600"/>
              </a:spcBef>
              <a:spcAft>
                <a:spcPts val="600"/>
              </a:spcAft>
              <a:buFontTx/>
              <a:buChar char="-"/>
            </a:pPr>
            <a:r>
              <a:rPr lang="en-US" dirty="0" smtClean="0"/>
              <a:t>What </a:t>
            </a:r>
            <a:r>
              <a:rPr lang="en-US" dirty="0"/>
              <a:t>are the main barriers to implementing the </a:t>
            </a:r>
            <a:r>
              <a:rPr lang="en-US" dirty="0" smtClean="0"/>
              <a:t>strategy?</a:t>
            </a:r>
            <a:endParaRPr lang="en-US" dirty="0"/>
          </a:p>
          <a:p>
            <a:pPr marL="285750" indent="-285750">
              <a:spcBef>
                <a:spcPts val="600"/>
              </a:spcBef>
              <a:spcAft>
                <a:spcPts val="600"/>
              </a:spcAft>
              <a:buFontTx/>
              <a:buChar char="-"/>
            </a:pPr>
            <a:r>
              <a:rPr lang="en-US" dirty="0" smtClean="0"/>
              <a:t>What </a:t>
            </a:r>
            <a:r>
              <a:rPr lang="en-US" dirty="0"/>
              <a:t>are the key opportunities for integrating climate adaptation considerations into standard city decision-making </a:t>
            </a:r>
            <a:r>
              <a:rPr lang="en-US" dirty="0" smtClean="0"/>
              <a:t>processes?</a:t>
            </a:r>
            <a:endParaRPr lang="en-US" sz="3600" dirty="0"/>
          </a:p>
          <a:p>
            <a:pPr marL="285750" indent="-285750">
              <a:spcBef>
                <a:spcPts val="600"/>
              </a:spcBef>
              <a:spcAft>
                <a:spcPts val="600"/>
              </a:spcAft>
              <a:buFont typeface="Arial" pitchFamily="34" charset="0"/>
              <a:buChar char="−"/>
            </a:pPr>
            <a:endParaRPr lang="en-US" sz="2000" dirty="0"/>
          </a:p>
          <a:p>
            <a:pPr marL="342900" indent="-342900">
              <a:spcBef>
                <a:spcPts val="600"/>
              </a:spcBef>
              <a:spcAft>
                <a:spcPts val="600"/>
              </a:spcAft>
              <a:buFont typeface="Arial" panose="020B0604020202020204" pitchFamily="34" charset="0"/>
              <a:buChar char="•"/>
            </a:pPr>
            <a:endParaRPr lang="en-US" sz="2000" dirty="0"/>
          </a:p>
        </p:txBody>
      </p:sp>
      <p:sp>
        <p:nvSpPr>
          <p:cNvPr id="10" name="Title 1"/>
          <p:cNvSpPr>
            <a:spLocks noGrp="1"/>
          </p:cNvSpPr>
          <p:nvPr>
            <p:ph type="title"/>
          </p:nvPr>
        </p:nvSpPr>
        <p:spPr>
          <a:xfrm>
            <a:off x="457200" y="338328"/>
            <a:ext cx="8229600" cy="804672"/>
          </a:xfrm>
        </p:spPr>
        <p:txBody>
          <a:bodyPr/>
          <a:lstStyle/>
          <a:p>
            <a:pPr algn="ctr"/>
            <a:r>
              <a:rPr lang="en-US" dirty="0" smtClean="0">
                <a:solidFill>
                  <a:schemeClr val="accent1"/>
                </a:solidFill>
                <a:latin typeface="Arial Black" panose="020B0A04020102020204" pitchFamily="34" charset="0"/>
              </a:rPr>
              <a:t>Implement Adaptation Measures</a:t>
            </a:r>
            <a:endParaRPr lang="en-US" dirty="0">
              <a:solidFill>
                <a:schemeClr val="accent1"/>
              </a:solidFill>
              <a:latin typeface="Arial Black" panose="020B0A04020102020204" pitchFamily="34" charset="0"/>
            </a:endParaRPr>
          </a:p>
        </p:txBody>
      </p:sp>
      <p:sp>
        <p:nvSpPr>
          <p:cNvPr id="8" name="Slide Number Placeholder 4"/>
          <p:cNvSpPr txBox="1">
            <a:spLocks/>
          </p:cNvSpPr>
          <p:nvPr/>
        </p:nvSpPr>
        <p:spPr>
          <a:xfrm>
            <a:off x="8654104" y="6457725"/>
            <a:ext cx="682173"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C2970C5-B849-3D42-832D-92B4E99A4873}" type="slidenum">
              <a:rPr lang="en-US" smtClean="0">
                <a:solidFill>
                  <a:prstClr val="black">
                    <a:tint val="75000"/>
                  </a:prstClr>
                </a:solidFill>
              </a:rPr>
              <a:pPr/>
              <a:t>20</a:t>
            </a:fld>
            <a:endParaRPr lang="en-US" dirty="0">
              <a:solidFill>
                <a:prstClr val="black">
                  <a:tint val="75000"/>
                </a:prstClr>
              </a:solidFill>
            </a:endParaRPr>
          </a:p>
        </p:txBody>
      </p:sp>
      <p:pic>
        <p:nvPicPr>
          <p:cNvPr id="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20219" y="1183239"/>
            <a:ext cx="3842905" cy="2552377"/>
          </a:xfrm>
          <a:prstGeom prst="rect">
            <a:avLst/>
          </a:prstGeom>
          <a:ln>
            <a:noFill/>
          </a:ln>
          <a:effectLst/>
          <a:extLst>
            <a:ext uri="{909E8E84-426E-40DD-AFC4-6F175D3DCCD1}">
              <a14:hiddenFill xmlns:a14="http://schemas.microsoft.com/office/drawing/2010/main">
                <a:solidFill>
                  <a:srgbClr val="FFFFFF"/>
                </a:solidFill>
              </a14:hiddenFill>
            </a:ext>
          </a:extLst>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20220" y="3870322"/>
            <a:ext cx="3842905" cy="2398717"/>
          </a:xfrm>
          <a:prstGeom prst="rect">
            <a:avLst/>
          </a:prstGeom>
          <a:ln>
            <a:noFill/>
          </a:ln>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0135999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ctrTitle"/>
          </p:nvPr>
        </p:nvSpPr>
        <p:spPr>
          <a:xfrm>
            <a:off x="2670140" y="2196145"/>
            <a:ext cx="6264310" cy="1095696"/>
          </a:xfrm>
        </p:spPr>
        <p:txBody>
          <a:bodyPr/>
          <a:lstStyle/>
          <a:p>
            <a:r>
              <a:rPr lang="en-US" dirty="0" smtClean="0"/>
              <a:t>Overview of </a:t>
            </a:r>
            <a:br>
              <a:rPr lang="en-US" dirty="0" smtClean="0"/>
            </a:br>
            <a:r>
              <a:rPr lang="en-US" dirty="0" smtClean="0"/>
              <a:t>Extremes: Heat &amp; Floods</a:t>
            </a:r>
            <a:endParaRPr lang="en-US" dirty="0"/>
          </a:p>
        </p:txBody>
      </p:sp>
      <p:sp>
        <p:nvSpPr>
          <p:cNvPr id="5" name="Text Placeholder 4"/>
          <p:cNvSpPr>
            <a:spLocks noGrp="1"/>
          </p:cNvSpPr>
          <p:nvPr>
            <p:ph type="body" sz="quarter" idx="12"/>
          </p:nvPr>
        </p:nvSpPr>
        <p:spPr/>
        <p:txBody>
          <a:bodyPr/>
          <a:lstStyle/>
          <a:p>
            <a:r>
              <a:rPr lang="en-US" dirty="0" smtClean="0"/>
              <a:t> </a:t>
            </a:r>
            <a:endParaRPr lang="en-US" dirty="0"/>
          </a:p>
        </p:txBody>
      </p:sp>
    </p:spTree>
    <p:extLst>
      <p:ext uri="{BB962C8B-B14F-4D97-AF65-F5344CB8AC3E}">
        <p14:creationId xmlns:p14="http://schemas.microsoft.com/office/powerpoint/2010/main" val="14418840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5152579" y="6322329"/>
            <a:ext cx="3399964" cy="914400"/>
          </a:xfrm>
          <a:prstGeom prst="rect">
            <a:avLst/>
          </a:prstGeom>
          <a:noFill/>
        </p:spPr>
        <p:txBody>
          <a:bodyPr wrap="square" lIns="0" tIns="0" rIns="0" bIns="0" rtlCol="0">
            <a:noAutofit/>
          </a:bodyPr>
          <a:lstStyle/>
          <a:p>
            <a:r>
              <a:rPr lang="en-US" sz="1100" dirty="0" smtClean="0">
                <a:latin typeface="Aktiv Grotesk Trial" panose="020B0504020202020204" pitchFamily="34" charset="0"/>
                <a:cs typeface="Aktiv Grotesk Trial" panose="020B0504020202020204" pitchFamily="34" charset="0"/>
              </a:rPr>
              <a:t>Images: Climate Central</a:t>
            </a:r>
          </a:p>
        </p:txBody>
      </p:sp>
      <p:sp>
        <p:nvSpPr>
          <p:cNvPr id="7" name="Slide Number Placeholder 4"/>
          <p:cNvSpPr txBox="1">
            <a:spLocks/>
          </p:cNvSpPr>
          <p:nvPr/>
        </p:nvSpPr>
        <p:spPr>
          <a:xfrm>
            <a:off x="8552543" y="6414404"/>
            <a:ext cx="4572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C2970C5-B849-3D42-832D-92B4E99A4873}" type="slidenum">
              <a:rPr lang="en-US" smtClean="0">
                <a:solidFill>
                  <a:prstClr val="black">
                    <a:tint val="75000"/>
                  </a:prstClr>
                </a:solidFill>
              </a:rPr>
              <a:pPr/>
              <a:t>4</a:t>
            </a:fld>
            <a:endParaRPr lang="en-US" dirty="0">
              <a:solidFill>
                <a:prstClr val="black">
                  <a:tint val="75000"/>
                </a:prstClr>
              </a:solidFill>
            </a:endParaRPr>
          </a:p>
        </p:txBody>
      </p:sp>
      <p:pic>
        <p:nvPicPr>
          <p:cNvPr id="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33" t="-4" r="75" b="805"/>
          <a:stretch/>
        </p:blipFill>
        <p:spPr bwMode="auto">
          <a:xfrm>
            <a:off x="4258884" y="3274517"/>
            <a:ext cx="5432849" cy="3024590"/>
          </a:xfrm>
          <a:prstGeom prst="rect">
            <a:avLst/>
          </a:prstGeom>
          <a:noFill/>
          <a:extLst>
            <a:ext uri="{909E8E84-426E-40DD-AFC4-6F175D3DCCD1}">
              <a14:hiddenFill xmlns:a14="http://schemas.microsoft.com/office/drawing/2010/main">
                <a:solidFill>
                  <a:srgbClr val="FFFFFF"/>
                </a:solidFill>
              </a14:hiddenFill>
            </a:ext>
          </a:extLst>
        </p:spPr>
      </p:pic>
      <p:pic>
        <p:nvPicPr>
          <p:cNvPr id="1033" name="Picture 9"/>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4260152" y="435429"/>
            <a:ext cx="5431582" cy="3059792"/>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4158554" y="435429"/>
            <a:ext cx="994025" cy="5886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p:txBody>
          <a:bodyPr/>
          <a:lstStyle/>
          <a:p>
            <a:r>
              <a:rPr lang="en-US" dirty="0" smtClean="0">
                <a:latin typeface="+mj-lt"/>
              </a:rPr>
              <a:t>Changes in Extreme Heat</a:t>
            </a:r>
            <a:endParaRPr lang="en-US" dirty="0">
              <a:latin typeface="+mj-lt"/>
            </a:endParaRPr>
          </a:p>
        </p:txBody>
      </p:sp>
      <p:sp>
        <p:nvSpPr>
          <p:cNvPr id="3" name="Content Placeholder 2"/>
          <p:cNvSpPr>
            <a:spLocks noGrp="1"/>
          </p:cNvSpPr>
          <p:nvPr>
            <p:ph sz="quarter" idx="4"/>
          </p:nvPr>
        </p:nvSpPr>
        <p:spPr>
          <a:xfrm>
            <a:off x="497710" y="971469"/>
            <a:ext cx="4549733" cy="4637088"/>
          </a:xfrm>
        </p:spPr>
        <p:txBody>
          <a:bodyPr/>
          <a:lstStyle/>
          <a:p>
            <a:r>
              <a:rPr lang="en-US" sz="2400" i="1" dirty="0" smtClean="0">
                <a:latin typeface="+mj-lt"/>
              </a:rPr>
              <a:t>Days </a:t>
            </a:r>
            <a:r>
              <a:rPr lang="en-US" sz="2400" i="1" dirty="0">
                <a:latin typeface="+mj-lt"/>
              </a:rPr>
              <a:t>above </a:t>
            </a:r>
            <a:r>
              <a:rPr lang="en-US" sz="2400" i="1" dirty="0" smtClean="0">
                <a:latin typeface="+mj-lt"/>
              </a:rPr>
              <a:t>90, 95, or 100 degrees </a:t>
            </a:r>
            <a:r>
              <a:rPr lang="en-US" sz="2400" dirty="0" smtClean="0">
                <a:latin typeface="+mj-lt"/>
              </a:rPr>
              <a:t>are </a:t>
            </a:r>
            <a:r>
              <a:rPr lang="en-US" sz="2400" dirty="0">
                <a:latin typeface="+mj-lt"/>
              </a:rPr>
              <a:t>commonly used as a proxy measure </a:t>
            </a:r>
            <a:r>
              <a:rPr lang="en-US" sz="2400" dirty="0" smtClean="0">
                <a:latin typeface="+mj-lt"/>
              </a:rPr>
              <a:t>of </a:t>
            </a:r>
            <a:r>
              <a:rPr lang="en-US" sz="2400" dirty="0">
                <a:latin typeface="+mj-lt"/>
              </a:rPr>
              <a:t>extreme </a:t>
            </a:r>
            <a:r>
              <a:rPr lang="en-US" sz="2400" dirty="0" smtClean="0">
                <a:latin typeface="+mj-lt"/>
              </a:rPr>
              <a:t>heat, but extreme </a:t>
            </a:r>
            <a:r>
              <a:rPr lang="en-US" sz="2400" dirty="0">
                <a:latin typeface="+mj-lt"/>
              </a:rPr>
              <a:t>heat warnings are normally based on </a:t>
            </a:r>
            <a:r>
              <a:rPr lang="en-US" sz="2400" dirty="0" smtClean="0">
                <a:latin typeface="+mj-lt"/>
              </a:rPr>
              <a:t>an index </a:t>
            </a:r>
            <a:r>
              <a:rPr lang="en-US" sz="2400" dirty="0">
                <a:latin typeface="+mj-lt"/>
              </a:rPr>
              <a:t>that combines heat and humidity to determine an extreme for a given </a:t>
            </a:r>
            <a:r>
              <a:rPr lang="en-US" sz="2400" dirty="0" smtClean="0">
                <a:latin typeface="+mj-lt"/>
              </a:rPr>
              <a:t>location.</a:t>
            </a:r>
          </a:p>
          <a:p>
            <a:r>
              <a:rPr lang="en-US" sz="2400" dirty="0" smtClean="0">
                <a:latin typeface="+mj-lt"/>
              </a:rPr>
              <a:t>Extreme </a:t>
            </a:r>
            <a:r>
              <a:rPr lang="en-US" sz="2400" dirty="0">
                <a:latin typeface="+mj-lt"/>
              </a:rPr>
              <a:t>heat events have increased in </a:t>
            </a:r>
            <a:r>
              <a:rPr lang="en-US" sz="2400" dirty="0" smtClean="0">
                <a:latin typeface="+mj-lt"/>
              </a:rPr>
              <a:t>frequency</a:t>
            </a:r>
            <a:r>
              <a:rPr lang="en-US" sz="2400" dirty="0">
                <a:latin typeface="+mj-lt"/>
              </a:rPr>
              <a:t>, </a:t>
            </a:r>
            <a:r>
              <a:rPr lang="en-US" sz="2400" dirty="0" smtClean="0">
                <a:latin typeface="+mj-lt"/>
              </a:rPr>
              <a:t>severity </a:t>
            </a:r>
            <a:r>
              <a:rPr lang="en-US" sz="2400" dirty="0">
                <a:latin typeface="+mj-lt"/>
              </a:rPr>
              <a:t>and </a:t>
            </a:r>
            <a:r>
              <a:rPr lang="en-US" sz="2400" dirty="0" smtClean="0">
                <a:latin typeface="+mj-lt"/>
              </a:rPr>
              <a:t>length, </a:t>
            </a:r>
            <a:r>
              <a:rPr lang="en-US" sz="2400" dirty="0">
                <a:latin typeface="+mj-lt"/>
              </a:rPr>
              <a:t>and this trend is projected to </a:t>
            </a:r>
            <a:r>
              <a:rPr lang="en-US" sz="2400" dirty="0" smtClean="0">
                <a:latin typeface="+mj-lt"/>
              </a:rPr>
              <a:t>continue.</a:t>
            </a:r>
          </a:p>
        </p:txBody>
      </p:sp>
      <p:sp>
        <p:nvSpPr>
          <p:cNvPr id="17" name="Rectangle 16"/>
          <p:cNvSpPr/>
          <p:nvPr/>
        </p:nvSpPr>
        <p:spPr>
          <a:xfrm>
            <a:off x="8969832" y="0"/>
            <a:ext cx="994025" cy="641440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34192820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Urban Heat Islands</a:t>
            </a:r>
            <a:endParaRPr lang="en-US" dirty="0"/>
          </a:p>
        </p:txBody>
      </p:sp>
      <p:pic>
        <p:nvPicPr>
          <p:cNvPr id="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29589" y="145143"/>
            <a:ext cx="4561949" cy="634275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4832" y="1145893"/>
            <a:ext cx="3516990" cy="2020924"/>
          </a:xfrm>
          <a:prstGeom prst="rect">
            <a:avLst/>
          </a:prstGeom>
          <a:noFill/>
          <a:extLst>
            <a:ext uri="{909E8E84-426E-40DD-AFC4-6F175D3DCCD1}">
              <a14:hiddenFill xmlns:a14="http://schemas.microsoft.com/office/drawing/2010/main">
                <a:solidFill>
                  <a:srgbClr val="FFFFFF"/>
                </a:solidFill>
              </a14:hiddenFill>
            </a:ext>
          </a:extLst>
        </p:spPr>
      </p:pic>
      <p:sp>
        <p:nvSpPr>
          <p:cNvPr id="7" name="Slide Number Placeholder 4"/>
          <p:cNvSpPr txBox="1">
            <a:spLocks/>
          </p:cNvSpPr>
          <p:nvPr/>
        </p:nvSpPr>
        <p:spPr>
          <a:xfrm>
            <a:off x="8588826" y="6356349"/>
            <a:ext cx="413657"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C2970C5-B849-3D42-832D-92B4E99A4873}" type="slidenum">
              <a:rPr lang="en-US" smtClean="0">
                <a:solidFill>
                  <a:prstClr val="black">
                    <a:tint val="75000"/>
                  </a:prstClr>
                </a:solidFill>
              </a:rPr>
              <a:pPr/>
              <a:t>5</a:t>
            </a:fld>
            <a:endParaRPr lang="en-US" dirty="0">
              <a:solidFill>
                <a:prstClr val="black">
                  <a:tint val="75000"/>
                </a:prstClr>
              </a:solidFill>
            </a:endParaRPr>
          </a:p>
        </p:txBody>
      </p:sp>
      <p:sp>
        <p:nvSpPr>
          <p:cNvPr id="8" name="TextBox 7"/>
          <p:cNvSpPr txBox="1"/>
          <p:nvPr/>
        </p:nvSpPr>
        <p:spPr>
          <a:xfrm>
            <a:off x="4383324" y="6620298"/>
            <a:ext cx="3174943" cy="914400"/>
          </a:xfrm>
          <a:prstGeom prst="rect">
            <a:avLst/>
          </a:prstGeom>
          <a:noFill/>
        </p:spPr>
        <p:txBody>
          <a:bodyPr wrap="none" lIns="0" tIns="0" rIns="0" bIns="0" rtlCol="0">
            <a:noAutofit/>
          </a:bodyPr>
          <a:lstStyle/>
          <a:p>
            <a:r>
              <a:rPr lang="en-US" sz="1100" dirty="0" smtClean="0">
                <a:latin typeface="Aktiv Grotesk Trial" panose="020B0504020202020204" pitchFamily="34" charset="0"/>
                <a:cs typeface="Aktiv Grotesk Trial" panose="020B0504020202020204" pitchFamily="34" charset="0"/>
              </a:rPr>
              <a:t>Images: DC Policy Center, Bay Area Monitor</a:t>
            </a:r>
          </a:p>
        </p:txBody>
      </p:sp>
      <p:sp>
        <p:nvSpPr>
          <p:cNvPr id="9" name="Content Placeholder 2"/>
          <p:cNvSpPr>
            <a:spLocks noGrp="1"/>
          </p:cNvSpPr>
          <p:nvPr>
            <p:ph sz="quarter" idx="4"/>
          </p:nvPr>
        </p:nvSpPr>
        <p:spPr>
          <a:xfrm>
            <a:off x="440966" y="3644224"/>
            <a:ext cx="3734304" cy="3171375"/>
          </a:xfrm>
        </p:spPr>
        <p:txBody>
          <a:bodyPr/>
          <a:lstStyle/>
          <a:p>
            <a:pPr marL="0" indent="0">
              <a:buNone/>
            </a:pPr>
            <a:r>
              <a:rPr lang="en-US" dirty="0">
                <a:latin typeface="+mj-lt"/>
              </a:rPr>
              <a:t>The </a:t>
            </a:r>
            <a:r>
              <a:rPr lang="en-US" b="1" dirty="0">
                <a:solidFill>
                  <a:schemeClr val="accent1"/>
                </a:solidFill>
                <a:latin typeface="+mj-lt"/>
              </a:rPr>
              <a:t>Urban Heat Island (UHI) </a:t>
            </a:r>
            <a:r>
              <a:rPr lang="en-US" dirty="0">
                <a:latin typeface="+mj-lt"/>
              </a:rPr>
              <a:t>effect is a heat accumulation process </a:t>
            </a:r>
            <a:r>
              <a:rPr lang="en-US" dirty="0" smtClean="0">
                <a:latin typeface="+mj-lt"/>
              </a:rPr>
              <a:t>caused </a:t>
            </a:r>
            <a:r>
              <a:rPr lang="en-US" dirty="0">
                <a:latin typeface="+mj-lt"/>
              </a:rPr>
              <a:t>by </a:t>
            </a:r>
            <a:r>
              <a:rPr lang="en-US" dirty="0" smtClean="0">
                <a:latin typeface="+mj-lt"/>
              </a:rPr>
              <a:t>heat absorption and re-radiation of large impervious surface areas. Downtown building areas also reduce wind flow, trapping heat. This causes core urban areas with limited green space </a:t>
            </a:r>
            <a:r>
              <a:rPr lang="en-US" dirty="0">
                <a:latin typeface="+mj-lt"/>
              </a:rPr>
              <a:t>to be hotter than </a:t>
            </a:r>
            <a:r>
              <a:rPr lang="en-US" dirty="0" smtClean="0">
                <a:latin typeface="+mj-lt"/>
              </a:rPr>
              <a:t> other </a:t>
            </a:r>
            <a:r>
              <a:rPr lang="en-US" dirty="0">
                <a:latin typeface="+mj-lt"/>
              </a:rPr>
              <a:t>areas. </a:t>
            </a:r>
            <a:endParaRPr lang="en-US" sz="1800" dirty="0">
              <a:latin typeface="+mj-lt"/>
            </a:endParaRPr>
          </a:p>
        </p:txBody>
      </p:sp>
    </p:spTree>
    <p:extLst>
      <p:ext uri="{BB962C8B-B14F-4D97-AF65-F5344CB8AC3E}">
        <p14:creationId xmlns:p14="http://schemas.microsoft.com/office/powerpoint/2010/main" val="96857563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Extreme heat impacts</a:t>
            </a:r>
            <a:endParaRPr lang="en-US" dirty="0"/>
          </a:p>
        </p:txBody>
      </p:sp>
      <p:sp>
        <p:nvSpPr>
          <p:cNvPr id="3" name="Content Placeholder 2"/>
          <p:cNvSpPr>
            <a:spLocks noGrp="1"/>
          </p:cNvSpPr>
          <p:nvPr>
            <p:ph sz="quarter" idx="4"/>
          </p:nvPr>
        </p:nvSpPr>
        <p:spPr>
          <a:xfrm>
            <a:off x="3468915" y="941294"/>
            <a:ext cx="5326739" cy="5067393"/>
          </a:xfrm>
        </p:spPr>
        <p:txBody>
          <a:bodyPr/>
          <a:lstStyle/>
          <a:p>
            <a:pPr marL="365760" lvl="0" indent="-365760">
              <a:lnSpc>
                <a:spcPct val="100000"/>
              </a:lnSpc>
            </a:pPr>
            <a:r>
              <a:rPr lang="en-US" sz="1900" b="1" dirty="0">
                <a:solidFill>
                  <a:schemeClr val="accent1"/>
                </a:solidFill>
              </a:rPr>
              <a:t>Buildings and Property:  </a:t>
            </a:r>
            <a:r>
              <a:rPr lang="en-US" sz="1900" dirty="0" smtClean="0"/>
              <a:t>Stress on indoor climate control systems</a:t>
            </a:r>
            <a:endParaRPr lang="en-US" sz="1900" dirty="0"/>
          </a:p>
          <a:p>
            <a:pPr marL="365760" indent="-365760">
              <a:lnSpc>
                <a:spcPct val="100000"/>
              </a:lnSpc>
            </a:pPr>
            <a:r>
              <a:rPr lang="en-US" sz="1900" b="1" dirty="0" smtClean="0">
                <a:solidFill>
                  <a:schemeClr val="accent1"/>
                </a:solidFill>
              </a:rPr>
              <a:t>Environmental: </a:t>
            </a:r>
            <a:r>
              <a:rPr lang="en-US" sz="1900" dirty="0" smtClean="0"/>
              <a:t>Habitat impacts; increased water demands; wildfires; invasive species</a:t>
            </a:r>
            <a:endParaRPr lang="en-US" sz="1900" dirty="0"/>
          </a:p>
          <a:p>
            <a:pPr marL="365760" indent="-365760">
              <a:lnSpc>
                <a:spcPct val="100000"/>
              </a:lnSpc>
            </a:pPr>
            <a:r>
              <a:rPr lang="en-US" sz="1900" b="1" dirty="0" smtClean="0">
                <a:solidFill>
                  <a:schemeClr val="accent1"/>
                </a:solidFill>
              </a:rPr>
              <a:t>Health and Safety: </a:t>
            </a:r>
            <a:r>
              <a:rPr lang="en-AU" sz="1900" dirty="0" smtClean="0"/>
              <a:t>Heat-related </a:t>
            </a:r>
            <a:r>
              <a:rPr lang="en-AU" sz="1900" dirty="0"/>
              <a:t>illness;</a:t>
            </a:r>
            <a:r>
              <a:rPr lang="en-US" sz="1900" dirty="0"/>
              <a:t> </a:t>
            </a:r>
            <a:r>
              <a:rPr lang="en-US" sz="1900" dirty="0" smtClean="0"/>
              <a:t>respiratory illness; </a:t>
            </a:r>
            <a:r>
              <a:rPr lang="en-AU" sz="1900" dirty="0" smtClean="0"/>
              <a:t>loss </a:t>
            </a:r>
            <a:r>
              <a:rPr lang="en-AU" sz="1900" dirty="0"/>
              <a:t>of power for light, pumping, communication, and air conditioning; </a:t>
            </a:r>
            <a:r>
              <a:rPr lang="en-US" sz="1900" dirty="0"/>
              <a:t>water quality and quantity; vector-borne </a:t>
            </a:r>
            <a:r>
              <a:rPr lang="en-US" sz="1900" dirty="0" smtClean="0"/>
              <a:t>diseases; outdoor working conditions</a:t>
            </a:r>
          </a:p>
          <a:p>
            <a:pPr marL="365760" indent="-365760">
              <a:lnSpc>
                <a:spcPct val="100000"/>
              </a:lnSpc>
            </a:pPr>
            <a:r>
              <a:rPr lang="en-US" sz="1900" b="1" dirty="0" smtClean="0">
                <a:solidFill>
                  <a:schemeClr val="accent1"/>
                </a:solidFill>
              </a:rPr>
              <a:t>Agricultural:</a:t>
            </a:r>
            <a:r>
              <a:rPr lang="en-US" sz="1900" dirty="0" smtClean="0">
                <a:solidFill>
                  <a:schemeClr val="accent1"/>
                </a:solidFill>
              </a:rPr>
              <a:t> </a:t>
            </a:r>
            <a:r>
              <a:rPr lang="en-US" sz="1900" dirty="0" smtClean="0"/>
              <a:t>Livestock fatalities or decreased production; Decreased crop yields</a:t>
            </a:r>
            <a:endParaRPr lang="en-US" sz="1900" b="1" dirty="0"/>
          </a:p>
          <a:p>
            <a:pPr marL="365760" indent="-365760">
              <a:lnSpc>
                <a:spcPct val="100000"/>
              </a:lnSpc>
            </a:pPr>
            <a:r>
              <a:rPr lang="en-US" sz="1900" b="1" dirty="0" smtClean="0">
                <a:solidFill>
                  <a:schemeClr val="accent1"/>
                </a:solidFill>
              </a:rPr>
              <a:t>Supply chain: </a:t>
            </a:r>
            <a:r>
              <a:rPr lang="en-US" sz="1900" dirty="0" smtClean="0"/>
              <a:t>Disruption </a:t>
            </a:r>
            <a:r>
              <a:rPr lang="en-US" sz="1900" dirty="0"/>
              <a:t>to </a:t>
            </a:r>
            <a:r>
              <a:rPr lang="en-US" sz="1900" dirty="0" smtClean="0"/>
              <a:t>transportation network (roads, rails, air)</a:t>
            </a:r>
            <a:endParaRPr lang="en-US" sz="1900" dirty="0"/>
          </a:p>
          <a:p>
            <a:pPr marL="365760" indent="-365760">
              <a:lnSpc>
                <a:spcPct val="100000"/>
              </a:lnSpc>
            </a:pPr>
            <a:r>
              <a:rPr lang="en-US" sz="1900" b="1" dirty="0">
                <a:solidFill>
                  <a:schemeClr val="accent1"/>
                </a:solidFill>
              </a:rPr>
              <a:t>Operations and </a:t>
            </a:r>
            <a:r>
              <a:rPr lang="en-US" sz="1900" b="1" dirty="0" smtClean="0">
                <a:solidFill>
                  <a:schemeClr val="accent1"/>
                </a:solidFill>
              </a:rPr>
              <a:t>finance: </a:t>
            </a:r>
            <a:r>
              <a:rPr lang="en-US" sz="1900" dirty="0" smtClean="0"/>
              <a:t>Heat damage </a:t>
            </a:r>
            <a:r>
              <a:rPr lang="en-US" sz="1900" dirty="0"/>
              <a:t>to </a:t>
            </a:r>
            <a:r>
              <a:rPr lang="en-US" sz="1900" dirty="0" smtClean="0"/>
              <a:t>equipment; </a:t>
            </a:r>
            <a:r>
              <a:rPr lang="en-US" sz="1900" dirty="0"/>
              <a:t>reduced </a:t>
            </a:r>
            <a:r>
              <a:rPr lang="en-US" sz="1900" dirty="0" smtClean="0"/>
              <a:t>capacity</a:t>
            </a:r>
          </a:p>
          <a:p>
            <a:pPr marL="365760" indent="-365760">
              <a:lnSpc>
                <a:spcPct val="100000"/>
              </a:lnSpc>
            </a:pPr>
            <a:endParaRPr lang="en-US" sz="1900"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5349" y="1045770"/>
            <a:ext cx="2625556" cy="1693907"/>
          </a:xfrm>
          <a:prstGeom prst="rect">
            <a:avLst/>
          </a:prstGeom>
          <a:noFill/>
          <a:extLst>
            <a:ext uri="{909E8E84-426E-40DD-AFC4-6F175D3DCCD1}">
              <a14:hiddenFill xmlns:a14="http://schemas.microsoft.com/office/drawing/2010/main">
                <a:solidFill>
                  <a:srgbClr val="FFFFFF"/>
                </a:solidFill>
              </a14:hiddenFill>
            </a:ext>
          </a:extLst>
        </p:spPr>
      </p:pic>
      <p:sp>
        <p:nvSpPr>
          <p:cNvPr id="10" name="Slide Number Placeholder 4"/>
          <p:cNvSpPr txBox="1">
            <a:spLocks/>
          </p:cNvSpPr>
          <p:nvPr/>
        </p:nvSpPr>
        <p:spPr>
          <a:xfrm>
            <a:off x="8588826" y="6356349"/>
            <a:ext cx="413657"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C2970C5-B849-3D42-832D-92B4E99A4873}" type="slidenum">
              <a:rPr lang="en-US" smtClean="0">
                <a:solidFill>
                  <a:prstClr val="black">
                    <a:tint val="75000"/>
                  </a:prstClr>
                </a:solidFill>
              </a:rPr>
              <a:pPr/>
              <a:t>6</a:t>
            </a:fld>
            <a:endParaRPr lang="en-US" dirty="0">
              <a:solidFill>
                <a:prstClr val="black">
                  <a:tint val="75000"/>
                </a:prstClr>
              </a:solidFill>
            </a:endParaRPr>
          </a:p>
        </p:txBody>
      </p:sp>
      <p:cxnSp>
        <p:nvCxnSpPr>
          <p:cNvPr id="11" name="Straight Connector 10"/>
          <p:cNvCxnSpPr/>
          <p:nvPr/>
        </p:nvCxnSpPr>
        <p:spPr>
          <a:xfrm>
            <a:off x="477474" y="2739677"/>
            <a:ext cx="2740286" cy="0"/>
          </a:xfrm>
          <a:prstGeom prst="line">
            <a:avLst/>
          </a:prstGeom>
          <a:ln w="25400">
            <a:solidFill>
              <a:schemeClr val="bg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467832" y="4510877"/>
            <a:ext cx="2740286" cy="0"/>
          </a:xfrm>
          <a:prstGeom prst="line">
            <a:avLst/>
          </a:prstGeom>
          <a:ln w="25400">
            <a:solidFill>
              <a:schemeClr val="bg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102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5349" y="2739677"/>
            <a:ext cx="2656799" cy="177120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4"/>
          <p:cNvPicPr>
            <a:picLocks noChangeAspect="1" noChangeArrowheads="1"/>
          </p:cNvPicPr>
          <p:nvPr/>
        </p:nvPicPr>
        <p:blipFill rotWithShape="1">
          <a:blip r:embed="rId5">
            <a:extLst>
              <a:ext uri="{28A0092B-C50C-407E-A947-70E740481C1C}">
                <a14:useLocalDpi xmlns:a14="http://schemas.microsoft.com/office/drawing/2010/main" val="0"/>
              </a:ext>
            </a:extLst>
          </a:blip>
          <a:srcRect r="5698"/>
          <a:stretch/>
        </p:blipFill>
        <p:spPr bwMode="auto">
          <a:xfrm>
            <a:off x="551115" y="4510878"/>
            <a:ext cx="2641033" cy="20280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11750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Down Arrow 22"/>
          <p:cNvSpPr/>
          <p:nvPr/>
        </p:nvSpPr>
        <p:spPr>
          <a:xfrm>
            <a:off x="6992421" y="3784485"/>
            <a:ext cx="1030146" cy="1054224"/>
          </a:xfrm>
          <a:prstGeom prst="downArrow">
            <a:avLst/>
          </a:prstGeom>
          <a:gradFill>
            <a:gsLst>
              <a:gs pos="100000">
                <a:schemeClr val="accent6"/>
              </a:gs>
              <a:gs pos="49000">
                <a:schemeClr val="accent6">
                  <a:lumMod val="20000"/>
                  <a:lumOff val="80000"/>
                </a:schemeClr>
              </a:gs>
              <a:gs pos="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Down Arrow 21"/>
          <p:cNvSpPr/>
          <p:nvPr/>
        </p:nvSpPr>
        <p:spPr>
          <a:xfrm>
            <a:off x="890633" y="3767151"/>
            <a:ext cx="1030146" cy="1054224"/>
          </a:xfrm>
          <a:prstGeom prst="downArrow">
            <a:avLst/>
          </a:prstGeom>
          <a:gradFill>
            <a:gsLst>
              <a:gs pos="100000">
                <a:schemeClr val="accent1"/>
              </a:gs>
              <a:gs pos="49000">
                <a:schemeClr val="accent1">
                  <a:lumMod val="20000"/>
                  <a:lumOff val="80000"/>
                </a:schemeClr>
              </a:gs>
              <a:gs pos="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Gill Sans MT" panose="020B0502020104020203" pitchFamily="34" charset="0"/>
            </a:endParaRPr>
          </a:p>
        </p:txBody>
      </p:sp>
      <p:sp>
        <p:nvSpPr>
          <p:cNvPr id="18" name="Down Arrow 17"/>
          <p:cNvSpPr/>
          <p:nvPr/>
        </p:nvSpPr>
        <p:spPr>
          <a:xfrm>
            <a:off x="3913834" y="3767151"/>
            <a:ext cx="1030146" cy="1054224"/>
          </a:xfrm>
          <a:prstGeom prst="downArrow">
            <a:avLst/>
          </a:prstGeom>
          <a:gradFill>
            <a:gsLst>
              <a:gs pos="100000">
                <a:schemeClr val="accent4"/>
              </a:gs>
              <a:gs pos="49000">
                <a:schemeClr val="accent4">
                  <a:lumMod val="20000"/>
                  <a:lumOff val="80000"/>
                </a:schemeClr>
              </a:gs>
              <a:gs pos="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p:txBody>
          <a:bodyPr/>
          <a:lstStyle/>
          <a:p>
            <a:r>
              <a:rPr lang="en-US" dirty="0" smtClean="0"/>
              <a:t>Overview of Flooding Processes</a:t>
            </a:r>
            <a:endParaRPr lang="en-US" dirty="0"/>
          </a:p>
        </p:txBody>
      </p:sp>
      <p:pic>
        <p:nvPicPr>
          <p:cNvPr id="102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8334"/>
          <a:stretch/>
        </p:blipFill>
        <p:spPr bwMode="auto">
          <a:xfrm>
            <a:off x="417368" y="1699731"/>
            <a:ext cx="2079012" cy="155925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02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72920" y="1699731"/>
            <a:ext cx="2209800" cy="165735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961352" y="3784485"/>
            <a:ext cx="959427" cy="381000"/>
          </a:xfrm>
          <a:prstGeom prst="rect">
            <a:avLst/>
          </a:prstGeom>
          <a:noFill/>
        </p:spPr>
        <p:txBody>
          <a:bodyPr wrap="square" lIns="0" tIns="0" rIns="0" bIns="0" rtlCol="0">
            <a:noAutofit/>
          </a:bodyPr>
          <a:lstStyle/>
          <a:p>
            <a:r>
              <a:rPr lang="en-US" sz="2000" b="1" dirty="0" smtClean="0">
                <a:latin typeface="+mj-lt"/>
                <a:cs typeface="Aktiv Grotesk Trial" panose="020B0504020202020204" pitchFamily="34" charset="0"/>
              </a:rPr>
              <a:t>Coastal</a:t>
            </a:r>
          </a:p>
        </p:txBody>
      </p:sp>
      <p:sp>
        <p:nvSpPr>
          <p:cNvPr id="11" name="TextBox 10"/>
          <p:cNvSpPr txBox="1"/>
          <p:nvPr/>
        </p:nvSpPr>
        <p:spPr>
          <a:xfrm>
            <a:off x="7076355" y="3800695"/>
            <a:ext cx="1045029" cy="381000"/>
          </a:xfrm>
          <a:prstGeom prst="rect">
            <a:avLst/>
          </a:prstGeom>
          <a:noFill/>
        </p:spPr>
        <p:txBody>
          <a:bodyPr wrap="square" lIns="0" tIns="0" rIns="0" bIns="0" rtlCol="0">
            <a:noAutofit/>
          </a:bodyPr>
          <a:lstStyle/>
          <a:p>
            <a:r>
              <a:rPr lang="en-US" sz="2000" b="1" dirty="0" smtClean="0">
                <a:latin typeface="+mj-lt"/>
                <a:cs typeface="Aktiv Grotesk Trial" panose="020B0504020202020204" pitchFamily="34" charset="0"/>
              </a:rPr>
              <a:t>Riverine</a:t>
            </a:r>
          </a:p>
        </p:txBody>
      </p:sp>
      <p:sp>
        <p:nvSpPr>
          <p:cNvPr id="7" name="TextBox 6"/>
          <p:cNvSpPr txBox="1"/>
          <p:nvPr/>
        </p:nvSpPr>
        <p:spPr>
          <a:xfrm>
            <a:off x="886904" y="4878937"/>
            <a:ext cx="1384997" cy="1143000"/>
          </a:xfrm>
          <a:prstGeom prst="rect">
            <a:avLst/>
          </a:prstGeom>
          <a:noFill/>
        </p:spPr>
        <p:txBody>
          <a:bodyPr wrap="square" lIns="0" tIns="0" rIns="0" bIns="0" rtlCol="0">
            <a:noAutofit/>
          </a:bodyPr>
          <a:lstStyle/>
          <a:p>
            <a:r>
              <a:rPr lang="en-US" sz="1600" dirty="0" smtClean="0">
                <a:latin typeface="+mj-lt"/>
                <a:cs typeface="Aktiv Grotesk Trial" panose="020B0504020202020204" pitchFamily="34" charset="0"/>
              </a:rPr>
              <a:t>Large waves, high tides, storm surge</a:t>
            </a:r>
          </a:p>
        </p:txBody>
      </p:sp>
      <p:sp>
        <p:nvSpPr>
          <p:cNvPr id="15" name="TextBox 14"/>
          <p:cNvSpPr txBox="1"/>
          <p:nvPr/>
        </p:nvSpPr>
        <p:spPr>
          <a:xfrm>
            <a:off x="6684470" y="4878937"/>
            <a:ext cx="1828800" cy="1143000"/>
          </a:xfrm>
          <a:prstGeom prst="rect">
            <a:avLst/>
          </a:prstGeom>
          <a:noFill/>
        </p:spPr>
        <p:txBody>
          <a:bodyPr wrap="square" lIns="0" tIns="0" rIns="0" bIns="0" rtlCol="0">
            <a:noAutofit/>
          </a:bodyPr>
          <a:lstStyle/>
          <a:p>
            <a:r>
              <a:rPr lang="en-US" sz="1600" dirty="0" smtClean="0">
                <a:latin typeface="+mj-lt"/>
                <a:cs typeface="Aktiv Grotesk Trial" panose="020B0504020202020204" pitchFamily="34" charset="0"/>
              </a:rPr>
              <a:t>Large river flow caused by heavy precipitation</a:t>
            </a:r>
          </a:p>
        </p:txBody>
      </p:sp>
      <p:sp>
        <p:nvSpPr>
          <p:cNvPr id="19" name="TextBox 18"/>
          <p:cNvSpPr txBox="1"/>
          <p:nvPr/>
        </p:nvSpPr>
        <p:spPr>
          <a:xfrm>
            <a:off x="138303" y="6637947"/>
            <a:ext cx="1889078" cy="180833"/>
          </a:xfrm>
          <a:prstGeom prst="rect">
            <a:avLst/>
          </a:prstGeom>
          <a:noFill/>
        </p:spPr>
        <p:txBody>
          <a:bodyPr wrap="none" lIns="0" tIns="0" rIns="0" bIns="0" rtlCol="0">
            <a:noAutofit/>
          </a:bodyPr>
          <a:lstStyle/>
          <a:p>
            <a:r>
              <a:rPr lang="en-US" sz="1000" dirty="0" smtClean="0">
                <a:solidFill>
                  <a:srgbClr val="000000"/>
                </a:solidFill>
                <a:latin typeface="Aktiv Grotesk Trial" panose="020B0504020202020204" pitchFamily="34" charset="0"/>
                <a:cs typeface="Aktiv Grotesk Trial" panose="020B0504020202020204" pitchFamily="34" charset="0"/>
              </a:rPr>
              <a:t>Image: </a:t>
            </a:r>
            <a:r>
              <a:rPr lang="en-US" sz="1000" dirty="0">
                <a:solidFill>
                  <a:srgbClr val="000000"/>
                </a:solidFill>
              </a:rPr>
              <a:t>AP Photo/Michael </a:t>
            </a:r>
            <a:r>
              <a:rPr lang="en-US" sz="1000" dirty="0" smtClean="0">
                <a:solidFill>
                  <a:srgbClr val="000000"/>
                </a:solidFill>
              </a:rPr>
              <a:t>Dwyer; </a:t>
            </a:r>
            <a:r>
              <a:rPr lang="en-US" sz="1000" dirty="0"/>
              <a:t>Theodore Scontras/University of Maine </a:t>
            </a:r>
          </a:p>
          <a:p>
            <a:endParaRPr lang="en-US" sz="1000" dirty="0" smtClean="0">
              <a:solidFill>
                <a:srgbClr val="000000"/>
              </a:solidFill>
              <a:latin typeface="Aktiv Grotesk Trial" panose="020B0504020202020204" pitchFamily="34" charset="0"/>
              <a:cs typeface="Aktiv Grotesk Trial" panose="020B0504020202020204" pitchFamily="34" charset="0"/>
            </a:endParaRPr>
          </a:p>
        </p:txBody>
      </p:sp>
      <p:sp>
        <p:nvSpPr>
          <p:cNvPr id="21" name="TextBox 20"/>
          <p:cNvSpPr txBox="1"/>
          <p:nvPr/>
        </p:nvSpPr>
        <p:spPr>
          <a:xfrm>
            <a:off x="3301984" y="3175170"/>
            <a:ext cx="1270001" cy="167640"/>
          </a:xfrm>
          <a:prstGeom prst="rect">
            <a:avLst/>
          </a:prstGeom>
          <a:noFill/>
        </p:spPr>
        <p:txBody>
          <a:bodyPr wrap="none" lIns="0" tIns="0" rIns="0" bIns="0" rtlCol="0">
            <a:noAutofit/>
          </a:bodyPr>
          <a:lstStyle/>
          <a:p>
            <a:r>
              <a:rPr lang="en-US" sz="1000" dirty="0" smtClean="0">
                <a:solidFill>
                  <a:schemeClr val="bg2"/>
                </a:solidFill>
                <a:latin typeface="Aktiv Grotesk Trial" panose="020B0504020202020204" pitchFamily="34" charset="0"/>
                <a:cs typeface="Aktiv Grotesk Trial" panose="020B0504020202020204" pitchFamily="34" charset="0"/>
              </a:rPr>
              <a:t>Image: NOAA NWS</a:t>
            </a:r>
          </a:p>
        </p:txBody>
      </p:sp>
      <p:pic>
        <p:nvPicPr>
          <p:cNvPr id="13"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891182" y="1256496"/>
            <a:ext cx="3407905" cy="2239481"/>
          </a:xfrm>
          <a:prstGeom prst="rect">
            <a:avLst/>
          </a:prstGeom>
          <a:noFill/>
          <a:extLst>
            <a:ext uri="{909E8E84-426E-40DD-AFC4-6F175D3DCCD1}">
              <a14:hiddenFill xmlns:a14="http://schemas.microsoft.com/office/drawing/2010/main">
                <a:solidFill>
                  <a:srgbClr val="FFFFFF"/>
                </a:solidFill>
              </a14:hiddenFill>
            </a:ext>
          </a:extLst>
        </p:spPr>
      </p:pic>
      <p:sp>
        <p:nvSpPr>
          <p:cNvPr id="14" name="Content Placeholder 20"/>
          <p:cNvSpPr txBox="1">
            <a:spLocks/>
          </p:cNvSpPr>
          <p:nvPr/>
        </p:nvSpPr>
        <p:spPr>
          <a:xfrm>
            <a:off x="2531105" y="4878937"/>
            <a:ext cx="3779557" cy="3685073"/>
          </a:xfrm>
          <a:prstGeom prst="rect">
            <a:avLst/>
          </a:prstGeom>
        </p:spPr>
        <p:txBody>
          <a:bodyPr/>
          <a:lstStyle>
            <a:lvl1pPr marL="231775" indent="-231775" algn="l" defTabSz="914400" rtl="0" eaLnBrk="1" latinLnBrk="0" hangingPunct="1">
              <a:spcBef>
                <a:spcPts val="1200"/>
              </a:spcBef>
              <a:buFont typeface="Arial" pitchFamily="34" charset="0"/>
              <a:buChar char="–"/>
              <a:defRPr sz="2400" kern="1200">
                <a:solidFill>
                  <a:schemeClr val="tx1"/>
                </a:solidFill>
                <a:latin typeface="+mn-lt"/>
                <a:ea typeface="+mn-ea"/>
                <a:cs typeface="Arial" panose="020B0604020202020204" pitchFamily="34" charset="0"/>
              </a:defRPr>
            </a:lvl1pPr>
            <a:lvl2pPr marL="511175" indent="-228600" algn="l" defTabSz="914400" rtl="0" eaLnBrk="1" latinLnBrk="0" hangingPunct="1">
              <a:spcBef>
                <a:spcPts val="400"/>
              </a:spcBef>
              <a:buFont typeface="Arial" pitchFamily="34" charset="0"/>
              <a:buChar char="•"/>
              <a:defRPr sz="2000" kern="1200">
                <a:solidFill>
                  <a:schemeClr val="tx1"/>
                </a:solidFill>
                <a:latin typeface="+mn-lt"/>
                <a:ea typeface="+mn-ea"/>
                <a:cs typeface="Arial" panose="020B0604020202020204" pitchFamily="34" charset="0"/>
              </a:defRPr>
            </a:lvl2pPr>
            <a:lvl3pPr marL="685800" indent="-173038" algn="l" defTabSz="914400" rtl="0" eaLnBrk="1" latinLnBrk="0" hangingPunct="1">
              <a:spcBef>
                <a:spcPct val="20000"/>
              </a:spcBef>
              <a:buFont typeface="Courier New" panose="02070309020205020404" pitchFamily="49" charset="0"/>
              <a:buChar char="o"/>
              <a:defRPr sz="1800" kern="1200">
                <a:solidFill>
                  <a:schemeClr val="tx1"/>
                </a:solidFill>
                <a:latin typeface="+mn-lt"/>
                <a:ea typeface="+mn-ea"/>
                <a:cs typeface="Arial" panose="020B0604020202020204" pitchFamily="34" charset="0"/>
              </a:defRPr>
            </a:lvl3pPr>
            <a:lvl4pPr marL="914400" indent="-173038" algn="l" defTabSz="914400" rtl="0" eaLnBrk="1" latinLnBrk="0" hangingPunct="1">
              <a:spcBef>
                <a:spcPct val="20000"/>
              </a:spcBef>
              <a:buFont typeface="Arial" pitchFamily="34" charset="0"/>
              <a:buChar char="–"/>
              <a:defRPr sz="1600" kern="1200">
                <a:solidFill>
                  <a:schemeClr val="tx1"/>
                </a:solidFill>
                <a:latin typeface="+mn-lt"/>
                <a:ea typeface="+mn-ea"/>
                <a:cs typeface="Arial" panose="020B0604020202020204" pitchFamily="34" charset="0"/>
              </a:defRPr>
            </a:lvl4pPr>
            <a:lvl5pPr marL="20574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600" dirty="0" smtClean="0">
                <a:latin typeface="+mj-lt"/>
              </a:rPr>
              <a:t>A storm brings high winds resulting in storm surge and coastal flooding. Simultaneously, the same storm brings heavy precipitation, causing riverine flooding, which is exacerbated by high tides.</a:t>
            </a:r>
          </a:p>
          <a:p>
            <a:pPr marL="0" indent="0">
              <a:buFont typeface="Arial" pitchFamily="34" charset="0"/>
              <a:buNone/>
            </a:pPr>
            <a:endParaRPr lang="en-US" dirty="0">
              <a:latin typeface="+mj-lt"/>
            </a:endParaRPr>
          </a:p>
        </p:txBody>
      </p:sp>
      <p:sp>
        <p:nvSpPr>
          <p:cNvPr id="16" name="TextBox 15"/>
          <p:cNvSpPr txBox="1"/>
          <p:nvPr/>
        </p:nvSpPr>
        <p:spPr>
          <a:xfrm>
            <a:off x="3656627" y="3576394"/>
            <a:ext cx="1457613" cy="524095"/>
          </a:xfrm>
          <a:prstGeom prst="rect">
            <a:avLst/>
          </a:prstGeom>
          <a:noFill/>
        </p:spPr>
        <p:txBody>
          <a:bodyPr wrap="square" lIns="0" tIns="0" rIns="0" bIns="0" rtlCol="0">
            <a:noAutofit/>
          </a:bodyPr>
          <a:lstStyle/>
          <a:p>
            <a:pPr algn="ctr"/>
            <a:r>
              <a:rPr lang="en-US" sz="2000" b="1" dirty="0" smtClean="0">
                <a:latin typeface="+mj-lt"/>
                <a:cs typeface="Aktiv Grotesk Trial" panose="020B0504020202020204" pitchFamily="34" charset="0"/>
              </a:rPr>
              <a:t>Coastal and Riverine</a:t>
            </a:r>
          </a:p>
        </p:txBody>
      </p:sp>
      <p:sp>
        <p:nvSpPr>
          <p:cNvPr id="20" name="Slide Number Placeholder 4"/>
          <p:cNvSpPr txBox="1">
            <a:spLocks/>
          </p:cNvSpPr>
          <p:nvPr/>
        </p:nvSpPr>
        <p:spPr>
          <a:xfrm>
            <a:off x="8588826" y="6356349"/>
            <a:ext cx="413657"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C2970C5-B849-3D42-832D-92B4E99A4873}" type="slidenum">
              <a:rPr lang="en-US" smtClean="0">
                <a:solidFill>
                  <a:prstClr val="black">
                    <a:tint val="75000"/>
                  </a:prstClr>
                </a:solidFill>
              </a:rPr>
              <a:pPr/>
              <a:t>7</a:t>
            </a:fld>
            <a:endParaRPr lang="en-US" dirty="0">
              <a:solidFill>
                <a:prstClr val="black">
                  <a:tint val="75000"/>
                </a:prstClr>
              </a:solidFill>
            </a:endParaRPr>
          </a:p>
        </p:txBody>
      </p:sp>
    </p:spTree>
    <p:extLst>
      <p:ext uri="{BB962C8B-B14F-4D97-AF65-F5344CB8AC3E}">
        <p14:creationId xmlns:p14="http://schemas.microsoft.com/office/powerpoint/2010/main" val="41774317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Changes in Extreme Precipitation </a:t>
            </a:r>
            <a:endParaRPr lang="en-US" dirty="0"/>
          </a:p>
        </p:txBody>
      </p:sp>
      <p:sp>
        <p:nvSpPr>
          <p:cNvPr id="6" name="Rectangle 3"/>
          <p:cNvSpPr>
            <a:spLocks noChangeArrowheads="1"/>
          </p:cNvSpPr>
          <p:nvPr/>
        </p:nvSpPr>
        <p:spPr bwMode="auto">
          <a:xfrm>
            <a:off x="4020458" y="5562117"/>
            <a:ext cx="4982026"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dirty="0" smtClean="0">
                <a:ln>
                  <a:noFill/>
                </a:ln>
                <a:solidFill>
                  <a:schemeClr val="tx1"/>
                </a:solidFill>
                <a:effectLst/>
                <a:latin typeface="Arial" charset="0"/>
                <a:cs typeface="Arial" charset="0"/>
              </a:rPr>
              <a:t>Source:</a:t>
            </a:r>
            <a:r>
              <a:rPr kumimoji="0" lang="en-US" altLang="en-US" sz="1200" b="0" i="0" u="none" strike="noStrike" cap="none" normalizeH="0" dirty="0" smtClean="0">
                <a:ln>
                  <a:noFill/>
                </a:ln>
                <a:solidFill>
                  <a:schemeClr val="tx1"/>
                </a:solidFill>
                <a:effectLst/>
                <a:latin typeface="Arial" charset="0"/>
                <a:cs typeface="Arial" charset="0"/>
              </a:rPr>
              <a:t> </a:t>
            </a:r>
            <a:r>
              <a:rPr kumimoji="0" lang="en-US" altLang="en-US" sz="1200" b="0" i="0" u="none" strike="noStrike" cap="none" normalizeH="0" baseline="0" dirty="0" smtClean="0">
                <a:ln>
                  <a:noFill/>
                </a:ln>
                <a:solidFill>
                  <a:schemeClr val="tx1"/>
                </a:solidFill>
                <a:effectLst/>
                <a:latin typeface="Arial" charset="0"/>
                <a:cs typeface="Arial" charset="0"/>
              </a:rPr>
              <a:t>National</a:t>
            </a:r>
            <a:r>
              <a:rPr kumimoji="0" lang="en-US" altLang="en-US" sz="1200" b="0" i="0" u="none" strike="noStrike" cap="none" normalizeH="0" dirty="0" smtClean="0">
                <a:ln>
                  <a:noFill/>
                </a:ln>
                <a:solidFill>
                  <a:schemeClr val="tx1"/>
                </a:solidFill>
                <a:effectLst/>
                <a:latin typeface="Arial" charset="0"/>
                <a:cs typeface="Arial" charset="0"/>
              </a:rPr>
              <a:t> Climate Assessment, 2017</a:t>
            </a:r>
          </a:p>
          <a:p>
            <a:pPr fontAlgn="base">
              <a:spcBef>
                <a:spcPct val="0"/>
              </a:spcBef>
              <a:spcAft>
                <a:spcPct val="0"/>
              </a:spcAft>
            </a:pPr>
            <a:r>
              <a:rPr lang="en-US" sz="1200" i="1" dirty="0">
                <a:latin typeface="+mj-lt"/>
                <a:cs typeface="Aktiv Grotesk Trial" panose="020B0504020202020204" pitchFamily="34" charset="0"/>
              </a:rPr>
              <a:t>This is the number of 2-day precipitation events exceeding the threshold for a 5-year recurrence. </a:t>
            </a:r>
          </a:p>
        </p:txBody>
      </p:sp>
      <p:sp>
        <p:nvSpPr>
          <p:cNvPr id="10" name="Content Placeholder 2"/>
          <p:cNvSpPr txBox="1">
            <a:spLocks/>
          </p:cNvSpPr>
          <p:nvPr/>
        </p:nvSpPr>
        <p:spPr>
          <a:xfrm>
            <a:off x="261257" y="1342571"/>
            <a:ext cx="3759200" cy="4637088"/>
          </a:xfrm>
          <a:prstGeom prst="rect">
            <a:avLst/>
          </a:prstGeom>
        </p:spPr>
        <p:txBody>
          <a:bodyPr/>
          <a:lstStyle>
            <a:lvl1pPr marL="231775" indent="-231775" algn="l" defTabSz="914400" rtl="0" eaLnBrk="1" latinLnBrk="0" hangingPunct="1">
              <a:spcBef>
                <a:spcPts val="1200"/>
              </a:spcBef>
              <a:buFont typeface="Arial" pitchFamily="34" charset="0"/>
              <a:buChar char="–"/>
              <a:defRPr sz="2400" kern="1200">
                <a:solidFill>
                  <a:schemeClr val="tx1"/>
                </a:solidFill>
                <a:latin typeface="+mn-lt"/>
                <a:ea typeface="+mn-ea"/>
                <a:cs typeface="Arial" panose="020B0604020202020204" pitchFamily="34" charset="0"/>
              </a:defRPr>
            </a:lvl1pPr>
            <a:lvl2pPr marL="511175" indent="-228600" algn="l" defTabSz="914400" rtl="0" eaLnBrk="1" latinLnBrk="0" hangingPunct="1">
              <a:spcBef>
                <a:spcPts val="400"/>
              </a:spcBef>
              <a:buFont typeface="Arial" pitchFamily="34" charset="0"/>
              <a:buChar char="•"/>
              <a:defRPr sz="2000" kern="1200">
                <a:solidFill>
                  <a:schemeClr val="tx1"/>
                </a:solidFill>
                <a:latin typeface="+mn-lt"/>
                <a:ea typeface="+mn-ea"/>
                <a:cs typeface="Arial" panose="020B0604020202020204" pitchFamily="34" charset="0"/>
              </a:defRPr>
            </a:lvl2pPr>
            <a:lvl3pPr marL="685800" indent="-173038" algn="l" defTabSz="914400" rtl="0" eaLnBrk="1" latinLnBrk="0" hangingPunct="1">
              <a:spcBef>
                <a:spcPct val="20000"/>
              </a:spcBef>
              <a:buFont typeface="Courier New" panose="02070309020205020404" pitchFamily="49" charset="0"/>
              <a:buChar char="o"/>
              <a:defRPr sz="1800" kern="1200">
                <a:solidFill>
                  <a:schemeClr val="tx1"/>
                </a:solidFill>
                <a:latin typeface="+mn-lt"/>
                <a:ea typeface="+mn-ea"/>
                <a:cs typeface="Arial" panose="020B0604020202020204" pitchFamily="34" charset="0"/>
              </a:defRPr>
            </a:lvl3pPr>
            <a:lvl4pPr marL="914400" indent="-173038" algn="l" defTabSz="914400" rtl="0" eaLnBrk="1" latinLnBrk="0" hangingPunct="1">
              <a:spcBef>
                <a:spcPct val="20000"/>
              </a:spcBef>
              <a:buFont typeface="Arial" pitchFamily="34" charset="0"/>
              <a:buChar char="–"/>
              <a:defRPr sz="1600" kern="1200">
                <a:solidFill>
                  <a:schemeClr val="tx1"/>
                </a:solidFill>
                <a:latin typeface="+mn-lt"/>
                <a:ea typeface="+mn-ea"/>
                <a:cs typeface="Arial" panose="020B0604020202020204" pitchFamily="34" charset="0"/>
              </a:defRPr>
            </a:lvl4pPr>
            <a:lvl5pPr marL="20574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latin typeface="+mj-lt"/>
              </a:rPr>
              <a:t>Defined as </a:t>
            </a:r>
            <a:r>
              <a:rPr lang="en-US" dirty="0" smtClean="0">
                <a:latin typeface="+mj-lt"/>
              </a:rPr>
              <a:t>an event </a:t>
            </a:r>
            <a:r>
              <a:rPr lang="en-US" dirty="0">
                <a:latin typeface="+mj-lt"/>
              </a:rPr>
              <a:t>with more than 1, 2, or 4 inches of precipitation over a 24-hour </a:t>
            </a:r>
            <a:r>
              <a:rPr lang="en-US" dirty="0" smtClean="0">
                <a:latin typeface="+mj-lt"/>
              </a:rPr>
              <a:t>period depending on </a:t>
            </a:r>
            <a:r>
              <a:rPr lang="en-US" dirty="0">
                <a:latin typeface="+mj-lt"/>
              </a:rPr>
              <a:t>geographic </a:t>
            </a:r>
            <a:r>
              <a:rPr lang="en-US" dirty="0" smtClean="0">
                <a:latin typeface="+mj-lt"/>
              </a:rPr>
              <a:t>region.</a:t>
            </a:r>
          </a:p>
          <a:p>
            <a:r>
              <a:rPr lang="en-US" dirty="0" smtClean="0">
                <a:latin typeface="+mj-lt"/>
              </a:rPr>
              <a:t>Extreme precipitation </a:t>
            </a:r>
            <a:r>
              <a:rPr lang="en-US" dirty="0">
                <a:latin typeface="+mj-lt"/>
              </a:rPr>
              <a:t>events have increased in </a:t>
            </a:r>
            <a:r>
              <a:rPr lang="en-US" dirty="0" smtClean="0">
                <a:latin typeface="+mj-lt"/>
              </a:rPr>
              <a:t>frequency and intensity and </a:t>
            </a:r>
            <a:r>
              <a:rPr lang="en-US" dirty="0">
                <a:latin typeface="+mj-lt"/>
              </a:rPr>
              <a:t>this trend is projected to </a:t>
            </a:r>
            <a:r>
              <a:rPr lang="en-US" dirty="0" smtClean="0">
                <a:latin typeface="+mj-lt"/>
              </a:rPr>
              <a:t>continue.</a:t>
            </a:r>
            <a:endParaRPr lang="en-US" dirty="0">
              <a:latin typeface="+mj-lt"/>
            </a:endParaRPr>
          </a:p>
          <a:p>
            <a:endParaRPr lang="en-US" dirty="0">
              <a:latin typeface="+mj-lt"/>
            </a:endParaRPr>
          </a:p>
        </p:txBody>
      </p:sp>
      <p:sp>
        <p:nvSpPr>
          <p:cNvPr id="9" name="Slide Number Placeholder 4"/>
          <p:cNvSpPr txBox="1">
            <a:spLocks/>
          </p:cNvSpPr>
          <p:nvPr/>
        </p:nvSpPr>
        <p:spPr>
          <a:xfrm>
            <a:off x="8588826" y="6356349"/>
            <a:ext cx="413657"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C2970C5-B849-3D42-832D-92B4E99A4873}" type="slidenum">
              <a:rPr lang="en-US" smtClean="0">
                <a:solidFill>
                  <a:prstClr val="black">
                    <a:tint val="75000"/>
                  </a:prstClr>
                </a:solidFill>
              </a:rPr>
              <a:pPr/>
              <a:t>8</a:t>
            </a:fld>
            <a:endParaRPr lang="en-US" dirty="0">
              <a:solidFill>
                <a:prstClr val="black">
                  <a:tint val="75000"/>
                </a:prstClr>
              </a:solidFill>
            </a:endParaRPr>
          </a:p>
        </p:txBody>
      </p:sp>
      <p:pic>
        <p:nvPicPr>
          <p:cNvPr id="1028"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31289" y="1342571"/>
            <a:ext cx="4951448" cy="40131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7909966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Flooding Impacts</a:t>
            </a:r>
            <a:endParaRPr lang="en-US" dirty="0"/>
          </a:p>
        </p:txBody>
      </p:sp>
      <p:sp>
        <p:nvSpPr>
          <p:cNvPr id="3" name="Content Placeholder 2"/>
          <p:cNvSpPr>
            <a:spLocks noGrp="1"/>
          </p:cNvSpPr>
          <p:nvPr>
            <p:ph sz="quarter" idx="4"/>
          </p:nvPr>
        </p:nvSpPr>
        <p:spPr>
          <a:xfrm>
            <a:off x="3665540" y="1371600"/>
            <a:ext cx="4564060" cy="4637088"/>
          </a:xfrm>
        </p:spPr>
        <p:txBody>
          <a:bodyPr/>
          <a:lstStyle/>
          <a:p>
            <a:pPr marL="365760" lvl="0" indent="-365760">
              <a:lnSpc>
                <a:spcPct val="100000"/>
              </a:lnSpc>
            </a:pPr>
            <a:r>
              <a:rPr lang="en-US" b="1" dirty="0">
                <a:solidFill>
                  <a:schemeClr val="accent1"/>
                </a:solidFill>
              </a:rPr>
              <a:t>Buildings and Property:  </a:t>
            </a:r>
            <a:r>
              <a:rPr lang="en-US" b="1" dirty="0" smtClean="0"/>
              <a:t/>
            </a:r>
            <a:br>
              <a:rPr lang="en-US" b="1" dirty="0" smtClean="0"/>
            </a:br>
            <a:r>
              <a:rPr lang="en-US" dirty="0" smtClean="0"/>
              <a:t>Water </a:t>
            </a:r>
            <a:r>
              <a:rPr lang="en-US" dirty="0"/>
              <a:t>damage, reduced capacity</a:t>
            </a:r>
          </a:p>
          <a:p>
            <a:pPr marL="365760" indent="-365760">
              <a:lnSpc>
                <a:spcPct val="100000"/>
              </a:lnSpc>
            </a:pPr>
            <a:r>
              <a:rPr lang="en-US" b="1" dirty="0" smtClean="0">
                <a:solidFill>
                  <a:schemeClr val="accent1"/>
                </a:solidFill>
              </a:rPr>
              <a:t>Environmental </a:t>
            </a:r>
            <a:r>
              <a:rPr lang="en-US" dirty="0" smtClean="0"/>
              <a:t>                               Flooding</a:t>
            </a:r>
            <a:r>
              <a:rPr lang="en-US" dirty="0"/>
              <a:t>, erosion, habitat impacts</a:t>
            </a:r>
          </a:p>
          <a:p>
            <a:pPr marL="365760" indent="-365760">
              <a:lnSpc>
                <a:spcPct val="100000"/>
              </a:lnSpc>
            </a:pPr>
            <a:r>
              <a:rPr lang="en-US" b="1" dirty="0">
                <a:solidFill>
                  <a:schemeClr val="accent1"/>
                </a:solidFill>
              </a:rPr>
              <a:t>Health and </a:t>
            </a:r>
            <a:r>
              <a:rPr lang="en-US" b="1" dirty="0" smtClean="0">
                <a:solidFill>
                  <a:schemeClr val="accent1"/>
                </a:solidFill>
              </a:rPr>
              <a:t>Safety                               </a:t>
            </a:r>
            <a:r>
              <a:rPr lang="en-AU" dirty="0"/>
              <a:t>Loss of power for light, pumping, communication, </a:t>
            </a:r>
            <a:r>
              <a:rPr lang="en-AU" dirty="0" smtClean="0"/>
              <a:t>air conditioning; </a:t>
            </a:r>
            <a:r>
              <a:rPr lang="en-US" dirty="0" smtClean="0"/>
              <a:t> water quality, vector-borne diseases</a:t>
            </a:r>
          </a:p>
          <a:p>
            <a:pPr marL="365760" indent="-365760">
              <a:lnSpc>
                <a:spcPct val="100000"/>
              </a:lnSpc>
            </a:pPr>
            <a:r>
              <a:rPr lang="en-US" b="1" dirty="0" smtClean="0">
                <a:solidFill>
                  <a:schemeClr val="accent1"/>
                </a:solidFill>
              </a:rPr>
              <a:t>Supply chain                              </a:t>
            </a:r>
            <a:r>
              <a:rPr lang="en-US" dirty="0" smtClean="0"/>
              <a:t>Disruption </a:t>
            </a:r>
            <a:r>
              <a:rPr lang="en-US" dirty="0"/>
              <a:t>to transport network</a:t>
            </a:r>
          </a:p>
          <a:p>
            <a:pPr marL="365760" indent="-365760">
              <a:lnSpc>
                <a:spcPct val="100000"/>
              </a:lnSpc>
            </a:pPr>
            <a:r>
              <a:rPr lang="en-US" b="1" dirty="0">
                <a:solidFill>
                  <a:schemeClr val="accent1"/>
                </a:solidFill>
              </a:rPr>
              <a:t>Operations and </a:t>
            </a:r>
            <a:r>
              <a:rPr lang="en-US" b="1" dirty="0" smtClean="0">
                <a:solidFill>
                  <a:schemeClr val="accent1"/>
                </a:solidFill>
              </a:rPr>
              <a:t>finance                    </a:t>
            </a:r>
            <a:r>
              <a:rPr lang="en-US" dirty="0" smtClean="0"/>
              <a:t>Water damage </a:t>
            </a:r>
            <a:r>
              <a:rPr lang="en-US" dirty="0"/>
              <a:t>to equipment, reduced </a:t>
            </a:r>
            <a:r>
              <a:rPr lang="en-US" dirty="0" smtClean="0"/>
              <a:t>capacity</a:t>
            </a:r>
          </a:p>
          <a:p>
            <a:pPr marL="365760" indent="-365760">
              <a:lnSpc>
                <a:spcPct val="100000"/>
              </a:lnSpc>
            </a:pPr>
            <a:endParaRPr lang="en-US" dirty="0"/>
          </a:p>
        </p:txBody>
      </p:sp>
      <p:pic>
        <p:nvPicPr>
          <p:cNvPr id="7" name="Picture 4"/>
          <p:cNvPicPr>
            <a:picLocks noGrp="1" noChangeAspect="1" noChangeArrowheads="1"/>
          </p:cNvPicPr>
          <p:nvPr>
            <p:ph type="pic" sz="quarter" idx="13"/>
          </p:nvPr>
        </p:nvPicPr>
        <p:blipFill rotWithShape="1">
          <a:blip r:embed="rId3">
            <a:extLst>
              <a:ext uri="{28A0092B-C50C-407E-A947-70E740481C1C}">
                <a14:useLocalDpi xmlns:a14="http://schemas.microsoft.com/office/drawing/2010/main" val="0"/>
              </a:ext>
            </a:extLst>
          </a:blip>
          <a:srcRect l="26873" t="15116" r="26819" b="35376"/>
          <a:stretch/>
        </p:blipFill>
        <p:spPr bwMode="auto">
          <a:xfrm>
            <a:off x="541122" y="2865851"/>
            <a:ext cx="2632027" cy="2116040"/>
          </a:xfrm>
          <a:prstGeom prst="rect">
            <a:avLst/>
          </a:prstGeom>
          <a:noFill/>
          <a:extLst>
            <a:ext uri="{909E8E84-426E-40DD-AFC4-6F175D3DCCD1}">
              <a14:hiddenFill xmlns:a14="http://schemas.microsoft.com/office/drawing/2010/main">
                <a:solidFill>
                  <a:srgbClr val="FFFFFF"/>
                </a:solidFill>
              </a14:hiddenFill>
            </a:ext>
          </a:extLst>
        </p:spPr>
      </p:pic>
      <p:sp>
        <p:nvSpPr>
          <p:cNvPr id="8" name="Slide Number Placeholder 4"/>
          <p:cNvSpPr txBox="1">
            <a:spLocks/>
          </p:cNvSpPr>
          <p:nvPr/>
        </p:nvSpPr>
        <p:spPr>
          <a:xfrm>
            <a:off x="8418286" y="6356349"/>
            <a:ext cx="584197"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C2970C5-B849-3D42-832D-92B4E99A4873}" type="slidenum">
              <a:rPr lang="en-US" smtClean="0">
                <a:solidFill>
                  <a:prstClr val="black">
                    <a:tint val="75000"/>
                  </a:prstClr>
                </a:solidFill>
              </a:rPr>
              <a:pPr/>
              <a:t>9</a:t>
            </a:fld>
            <a:endParaRPr lang="en-US" dirty="0">
              <a:solidFill>
                <a:prstClr val="black">
                  <a:tint val="75000"/>
                </a:prstClr>
              </a:solidFill>
            </a:endParaRPr>
          </a:p>
        </p:txBody>
      </p:sp>
      <p:cxnSp>
        <p:nvCxnSpPr>
          <p:cNvPr id="5" name="Straight Connector 4"/>
          <p:cNvCxnSpPr/>
          <p:nvPr/>
        </p:nvCxnSpPr>
        <p:spPr>
          <a:xfrm>
            <a:off x="428263" y="3118181"/>
            <a:ext cx="2824223" cy="0"/>
          </a:xfrm>
          <a:prstGeom prst="line">
            <a:avLst/>
          </a:prstGeom>
          <a:ln w="19050">
            <a:solidFill>
              <a:schemeClr val="bg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1122" y="4981891"/>
            <a:ext cx="2624887" cy="1509722"/>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p:cNvPicPr>
            <a:picLocks noChangeAspect="1" noChangeArrowheads="1"/>
          </p:cNvPicPr>
          <p:nvPr/>
        </p:nvPicPr>
        <p:blipFill rotWithShape="1">
          <a:blip r:embed="rId5" cstate="print">
            <a:extLst>
              <a:ext uri="{28A0092B-C50C-407E-A947-70E740481C1C}">
                <a14:useLocalDpi xmlns:a14="http://schemas.microsoft.com/office/drawing/2010/main"/>
              </a:ext>
            </a:extLst>
          </a:blip>
          <a:srcRect l="18878" r="8541"/>
          <a:stretch/>
        </p:blipFill>
        <p:spPr bwMode="auto">
          <a:xfrm>
            <a:off x="525357" y="1071666"/>
            <a:ext cx="2640652" cy="20465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393923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SPECIALTY SLIDES">
  <a:themeElements>
    <a:clrScheme name="USDN">
      <a:dk1>
        <a:srgbClr val="000000"/>
      </a:dk1>
      <a:lt1>
        <a:srgbClr val="FFFFFF"/>
      </a:lt1>
      <a:dk2>
        <a:srgbClr val="000000"/>
      </a:dk2>
      <a:lt2>
        <a:srgbClr val="FFFFFF"/>
      </a:lt2>
      <a:accent1>
        <a:srgbClr val="008BB3"/>
      </a:accent1>
      <a:accent2>
        <a:srgbClr val="B7A729"/>
      </a:accent2>
      <a:accent3>
        <a:srgbClr val="735744"/>
      </a:accent3>
      <a:accent4>
        <a:srgbClr val="9E007E"/>
      </a:accent4>
      <a:accent5>
        <a:srgbClr val="FFE512"/>
      </a:accent5>
      <a:accent6>
        <a:srgbClr val="8C8279"/>
      </a:accent6>
      <a:hlink>
        <a:srgbClr val="00B5E2"/>
      </a:hlink>
      <a:folHlink>
        <a:srgbClr val="9E007E"/>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tx1"/>
          </a:solidFill>
          <a:headEnd type="none" w="med" len="med"/>
          <a:tailEnd type="none" w="med"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defRPr sz="2000" dirty="0" smtClean="0">
            <a:latin typeface="Aktiv Grotesk Trial" panose="020B0504020202020204" pitchFamily="34" charset="0"/>
            <a:cs typeface="Aktiv Grotesk Trial" panose="020B0504020202020204" pitchFamily="34" charset="0"/>
          </a:defRPr>
        </a:defPPr>
      </a:lstStyle>
    </a:txDef>
  </a:objectDefaults>
  <a:extraClrSchemeLst/>
</a:theme>
</file>

<file path=ppt/theme/theme2.xml><?xml version="1.0" encoding="utf-8"?>
<a:theme xmlns:a="http://schemas.openxmlformats.org/drawingml/2006/main" name="1_SPECIALTY SLIDES">
  <a:themeElements>
    <a:clrScheme name="USDN">
      <a:dk1>
        <a:srgbClr val="000000"/>
      </a:dk1>
      <a:lt1>
        <a:srgbClr val="FFFFFF"/>
      </a:lt1>
      <a:dk2>
        <a:srgbClr val="000000"/>
      </a:dk2>
      <a:lt2>
        <a:srgbClr val="FFFFFF"/>
      </a:lt2>
      <a:accent1>
        <a:srgbClr val="008BB3"/>
      </a:accent1>
      <a:accent2>
        <a:srgbClr val="B7A729"/>
      </a:accent2>
      <a:accent3>
        <a:srgbClr val="735744"/>
      </a:accent3>
      <a:accent4>
        <a:srgbClr val="9E007E"/>
      </a:accent4>
      <a:accent5>
        <a:srgbClr val="FFE512"/>
      </a:accent5>
      <a:accent6>
        <a:srgbClr val="8C8279"/>
      </a:accent6>
      <a:hlink>
        <a:srgbClr val="00B5E2"/>
      </a:hlink>
      <a:folHlink>
        <a:srgbClr val="9E007E"/>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tx1"/>
          </a:solidFill>
          <a:headEnd type="none" w="med" len="med"/>
          <a:tailEnd type="none" w="med"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defRPr sz="2000" dirty="0" smtClean="0">
            <a:latin typeface="Aktiv Grotesk Trial" panose="020B0504020202020204" pitchFamily="34" charset="0"/>
            <a:cs typeface="Aktiv Grotesk Trial" panose="020B0504020202020204" pitchFamily="34" charset="0"/>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9633</TotalTime>
  <Words>2983</Words>
  <Application>Microsoft Office PowerPoint</Application>
  <PresentationFormat>On-screen Show (4:3)</PresentationFormat>
  <Paragraphs>315</Paragraphs>
  <Slides>20</Slides>
  <Notes>19</Notes>
  <HiddenSlides>0</HiddenSlides>
  <MMClips>0</MMClips>
  <ScaleCrop>false</ScaleCrop>
  <HeadingPairs>
    <vt:vector size="4" baseType="variant">
      <vt:variant>
        <vt:lpstr>Theme</vt:lpstr>
      </vt:variant>
      <vt:variant>
        <vt:i4>2</vt:i4>
      </vt:variant>
      <vt:variant>
        <vt:lpstr>Slide Titles</vt:lpstr>
      </vt:variant>
      <vt:variant>
        <vt:i4>20</vt:i4>
      </vt:variant>
    </vt:vector>
  </HeadingPairs>
  <TitlesOfParts>
    <vt:vector size="22" baseType="lpstr">
      <vt:lpstr>SPECIALTY SLIDES</vt:lpstr>
      <vt:lpstr>1_SPECIALTY SLIDES</vt:lpstr>
      <vt:lpstr>Climate Adaptation Training 3.0:  Extreme Heat + Flooding</vt:lpstr>
      <vt:lpstr>Purpose and  Goals of Training</vt:lpstr>
      <vt:lpstr>Overview of  Extremes: Heat &amp; Floods</vt:lpstr>
      <vt:lpstr>Changes in Extreme Heat</vt:lpstr>
      <vt:lpstr>Urban Heat Islands</vt:lpstr>
      <vt:lpstr>Extreme heat impacts</vt:lpstr>
      <vt:lpstr>Overview of Flooding Processes</vt:lpstr>
      <vt:lpstr>Changes in Extreme Precipitation </vt:lpstr>
      <vt:lpstr>Flooding Impacts</vt:lpstr>
      <vt:lpstr>Useful Resources to Review for  Local Climate Information</vt:lpstr>
      <vt:lpstr>Climate Adaptation Planning Process &amp;  Game of Extremes Steps</vt:lpstr>
      <vt:lpstr>Process for Incorporating Climate Change  into Project Planning</vt:lpstr>
      <vt:lpstr>Process for Incorporating Climate Change into Project Planning: Game Steps</vt:lpstr>
      <vt:lpstr>Understanding your City</vt:lpstr>
      <vt:lpstr>Inventory Assets </vt:lpstr>
      <vt:lpstr>Assess Vulnerability</vt:lpstr>
      <vt:lpstr>Assess Vulnerability</vt:lpstr>
      <vt:lpstr>Assess Consequence of Impact</vt:lpstr>
      <vt:lpstr>Plan Adaptation</vt:lpstr>
      <vt:lpstr>Implement Adaptation Measures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Climate Preparedness Training Toolkit</dc:title>
  <dc:creator>Lindsay Zuniga</dc:creator>
  <cp:lastModifiedBy>Still, Claire</cp:lastModifiedBy>
  <cp:revision>542</cp:revision>
  <dcterms:created xsi:type="dcterms:W3CDTF">2015-09-11T15:26:57Z</dcterms:created>
  <dcterms:modified xsi:type="dcterms:W3CDTF">2018-11-13T22:31:54Z</dcterms:modified>
</cp:coreProperties>
</file>