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venir" pitchFamily="50" charset="0"/>
      <p:bold r:id="rId14"/>
    </p:embeddedFont>
    <p:embeddedFont>
      <p:font typeface="Avenir Medium" panose="020B0603020203020204" pitchFamily="34" charset="-78"/>
      <p:regular r:id="rId15"/>
    </p:embeddedFont>
    <p:embeddedFont>
      <p:font typeface="Open Sans Condensed" panose="020B0806030504020204" pitchFamily="3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43204-279E-42DE-B536-9C6714C98397}" v="3" dt="2022-05-19T23:14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4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illo, Monica" userId="5df9f9de-19a3-432d-aff2-3dccb58e3562" providerId="ADAL" clId="{B2043204-279E-42DE-B536-9C6714C98397}"/>
    <pc:docChg chg="undo custSel modSld">
      <pc:chgData name="Portillo, Monica" userId="5df9f9de-19a3-432d-aff2-3dccb58e3562" providerId="ADAL" clId="{B2043204-279E-42DE-B536-9C6714C98397}" dt="2022-05-23T18:18:34.805" v="448" actId="14100"/>
      <pc:docMkLst>
        <pc:docMk/>
      </pc:docMkLst>
      <pc:sldChg chg="modSp mod">
        <pc:chgData name="Portillo, Monica" userId="5df9f9de-19a3-432d-aff2-3dccb58e3562" providerId="ADAL" clId="{B2043204-279E-42DE-B536-9C6714C98397}" dt="2022-05-23T18:02:19.349" v="376" actId="14100"/>
        <pc:sldMkLst>
          <pc:docMk/>
          <pc:sldMk cId="0" sldId="257"/>
        </pc:sldMkLst>
        <pc:spChg chg="mod">
          <ac:chgData name="Portillo, Monica" userId="5df9f9de-19a3-432d-aff2-3dccb58e3562" providerId="ADAL" clId="{B2043204-279E-42DE-B536-9C6714C98397}" dt="2022-05-23T18:02:19.349" v="376" actId="14100"/>
          <ac:spMkLst>
            <pc:docMk/>
            <pc:sldMk cId="0" sldId="257"/>
            <ac:spMk id="61" creationId="{00000000-0000-0000-0000-000000000000}"/>
          </ac:spMkLst>
        </pc:spChg>
      </pc:sldChg>
      <pc:sldChg chg="addSp modSp mod">
        <pc:chgData name="Portillo, Monica" userId="5df9f9de-19a3-432d-aff2-3dccb58e3562" providerId="ADAL" clId="{B2043204-279E-42DE-B536-9C6714C98397}" dt="2022-05-23T18:01:19.694" v="374" actId="208"/>
        <pc:sldMkLst>
          <pc:docMk/>
          <pc:sldMk cId="0" sldId="258"/>
        </pc:sldMkLst>
        <pc:spChg chg="add mod">
          <ac:chgData name="Portillo, Monica" userId="5df9f9de-19a3-432d-aff2-3dccb58e3562" providerId="ADAL" clId="{B2043204-279E-42DE-B536-9C6714C98397}" dt="2022-05-23T18:01:10.350" v="371" actId="208"/>
          <ac:spMkLst>
            <pc:docMk/>
            <pc:sldMk cId="0" sldId="258"/>
            <ac:spMk id="2" creationId="{B1A25D9D-982F-49C4-9073-5853C2134B97}"/>
          </ac:spMkLst>
        </pc:spChg>
        <pc:spChg chg="add mod">
          <ac:chgData name="Portillo, Monica" userId="5df9f9de-19a3-432d-aff2-3dccb58e3562" providerId="ADAL" clId="{B2043204-279E-42DE-B536-9C6714C98397}" dt="2022-05-23T18:01:15.230" v="372" actId="208"/>
          <ac:spMkLst>
            <pc:docMk/>
            <pc:sldMk cId="0" sldId="258"/>
            <ac:spMk id="8" creationId="{41200CA8-6AD1-4CF9-B32F-8597DCDA31E2}"/>
          </ac:spMkLst>
        </pc:spChg>
        <pc:spChg chg="add mod">
          <ac:chgData name="Portillo, Monica" userId="5df9f9de-19a3-432d-aff2-3dccb58e3562" providerId="ADAL" clId="{B2043204-279E-42DE-B536-9C6714C98397}" dt="2022-05-23T18:01:19.694" v="374" actId="208"/>
          <ac:spMkLst>
            <pc:docMk/>
            <pc:sldMk cId="0" sldId="258"/>
            <ac:spMk id="9" creationId="{24A7A674-E2D4-4CF4-AE07-A883FD36A3AD}"/>
          </ac:spMkLst>
        </pc:spChg>
        <pc:spChg chg="mod">
          <ac:chgData name="Portillo, Monica" userId="5df9f9de-19a3-432d-aff2-3dccb58e3562" providerId="ADAL" clId="{B2043204-279E-42DE-B536-9C6714C98397}" dt="2022-05-19T22:43:14.754" v="11" actId="113"/>
          <ac:spMkLst>
            <pc:docMk/>
            <pc:sldMk cId="0" sldId="258"/>
            <ac:spMk id="69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23T18:04:28.967" v="385" actId="1076"/>
        <pc:sldMkLst>
          <pc:docMk/>
          <pc:sldMk cId="0" sldId="259"/>
        </pc:sldMkLst>
        <pc:spChg chg="mod">
          <ac:chgData name="Portillo, Monica" userId="5df9f9de-19a3-432d-aff2-3dccb58e3562" providerId="ADAL" clId="{B2043204-279E-42DE-B536-9C6714C98397}" dt="2022-05-20T16:28:02.460" v="369" actId="1076"/>
          <ac:spMkLst>
            <pc:docMk/>
            <pc:sldMk cId="0" sldId="259"/>
            <ac:spMk id="75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4:50.572" v="24" actId="2711"/>
          <ac:spMkLst>
            <pc:docMk/>
            <pc:sldMk cId="0" sldId="259"/>
            <ac:spMk id="76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4:04.131" v="382" actId="1076"/>
          <ac:spMkLst>
            <pc:docMk/>
            <pc:sldMk cId="0" sldId="259"/>
            <ac:spMk id="77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4:08.364" v="383" actId="14100"/>
          <ac:spMkLst>
            <pc:docMk/>
            <pc:sldMk cId="0" sldId="259"/>
            <ac:spMk id="78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4:20.897" v="384" actId="1076"/>
          <ac:spMkLst>
            <pc:docMk/>
            <pc:sldMk cId="0" sldId="259"/>
            <ac:spMk id="79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3:30.979" v="380" actId="255"/>
          <ac:spMkLst>
            <pc:docMk/>
            <pc:sldMk cId="0" sldId="259"/>
            <ac:spMk id="80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4:28.967" v="385" actId="1076"/>
          <ac:spMkLst>
            <pc:docMk/>
            <pc:sldMk cId="0" sldId="259"/>
            <ac:spMk id="81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23T18:06:55.698" v="396" actId="255"/>
        <pc:sldMkLst>
          <pc:docMk/>
          <pc:sldMk cId="0" sldId="260"/>
        </pc:sldMkLst>
        <pc:spChg chg="mod">
          <ac:chgData name="Portillo, Monica" userId="5df9f9de-19a3-432d-aff2-3dccb58e3562" providerId="ADAL" clId="{B2043204-279E-42DE-B536-9C6714C98397}" dt="2022-05-23T18:06:03.657" v="393" actId="255"/>
          <ac:spMkLst>
            <pc:docMk/>
            <pc:sldMk cId="0" sldId="260"/>
            <ac:spMk id="86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6:55.698" v="396" actId="255"/>
          <ac:spMkLst>
            <pc:docMk/>
            <pc:sldMk cId="0" sldId="260"/>
            <ac:spMk id="87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19T22:49:45.024" v="45" actId="113"/>
        <pc:sldMkLst>
          <pc:docMk/>
          <pc:sldMk cId="0" sldId="261"/>
        </pc:sldMkLst>
        <pc:spChg chg="mod">
          <ac:chgData name="Portillo, Monica" userId="5df9f9de-19a3-432d-aff2-3dccb58e3562" providerId="ADAL" clId="{B2043204-279E-42DE-B536-9C6714C98397}" dt="2022-05-19T22:49:07.201" v="39" actId="2711"/>
          <ac:spMkLst>
            <pc:docMk/>
            <pc:sldMk cId="0" sldId="261"/>
            <ac:spMk id="92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9:26.122" v="42" actId="2711"/>
          <ac:spMkLst>
            <pc:docMk/>
            <pc:sldMk cId="0" sldId="261"/>
            <ac:spMk id="93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8:29.019" v="35" actId="2711"/>
          <ac:spMkLst>
            <pc:docMk/>
            <pc:sldMk cId="0" sldId="261"/>
            <ac:spMk id="94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8:38.677" v="36" actId="2711"/>
          <ac:spMkLst>
            <pc:docMk/>
            <pc:sldMk cId="0" sldId="261"/>
            <ac:spMk id="95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8:48.022" v="37" actId="2711"/>
          <ac:spMkLst>
            <pc:docMk/>
            <pc:sldMk cId="0" sldId="261"/>
            <ac:spMk id="96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9:45.024" v="45" actId="113"/>
          <ac:spMkLst>
            <pc:docMk/>
            <pc:sldMk cId="0" sldId="261"/>
            <ac:spMk id="97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49:35.576" v="43" actId="2711"/>
          <ac:spMkLst>
            <pc:docMk/>
            <pc:sldMk cId="0" sldId="261"/>
            <ac:spMk id="98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23T18:09:19.008" v="407" actId="1076"/>
        <pc:sldMkLst>
          <pc:docMk/>
          <pc:sldMk cId="0" sldId="262"/>
        </pc:sldMkLst>
        <pc:spChg chg="mod">
          <ac:chgData name="Portillo, Monica" userId="5df9f9de-19a3-432d-aff2-3dccb58e3562" providerId="ADAL" clId="{B2043204-279E-42DE-B536-9C6714C98397}" dt="2022-05-19T22:50:14.950" v="47" actId="2711"/>
          <ac:spMkLst>
            <pc:docMk/>
            <pc:sldMk cId="0" sldId="262"/>
            <ac:spMk id="103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19T22:50:32.591" v="49" actId="14100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7:47.794" v="398" actId="1076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7:57.078" v="399" actId="14100"/>
          <ac:spMkLst>
            <pc:docMk/>
            <pc:sldMk cId="0" sldId="262"/>
            <ac:spMk id="106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8:41.953" v="402" actId="20577"/>
          <ac:spMkLst>
            <pc:docMk/>
            <pc:sldMk cId="0" sldId="262"/>
            <ac:spMk id="109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09:19.008" v="407" actId="1076"/>
          <ac:spMkLst>
            <pc:docMk/>
            <pc:sldMk cId="0" sldId="262"/>
            <ac:spMk id="111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23T18:18:34.805" v="448" actId="14100"/>
        <pc:sldMkLst>
          <pc:docMk/>
          <pc:sldMk cId="0" sldId="263"/>
        </pc:sldMkLst>
        <pc:spChg chg="mod">
          <ac:chgData name="Portillo, Monica" userId="5df9f9de-19a3-432d-aff2-3dccb58e3562" providerId="ADAL" clId="{B2043204-279E-42DE-B536-9C6714C98397}" dt="2022-05-23T18:09:40.424" v="408" actId="255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18:34.805" v="448" actId="14100"/>
          <ac:spMkLst>
            <pc:docMk/>
            <pc:sldMk cId="0" sldId="263"/>
            <ac:spMk id="117" creationId="{00000000-0000-0000-0000-000000000000}"/>
          </ac:spMkLst>
        </pc:spChg>
      </pc:sldChg>
      <pc:sldChg chg="addSp delSp modSp mod">
        <pc:chgData name="Portillo, Monica" userId="5df9f9de-19a3-432d-aff2-3dccb58e3562" providerId="ADAL" clId="{B2043204-279E-42DE-B536-9C6714C98397}" dt="2022-05-23T18:17:53.247" v="443" actId="179"/>
        <pc:sldMkLst>
          <pc:docMk/>
          <pc:sldMk cId="0" sldId="264"/>
        </pc:sldMkLst>
        <pc:spChg chg="add del mod">
          <ac:chgData name="Portillo, Monica" userId="5df9f9de-19a3-432d-aff2-3dccb58e3562" providerId="ADAL" clId="{B2043204-279E-42DE-B536-9C6714C98397}" dt="2022-05-23T18:12:12.982" v="422"/>
          <ac:spMkLst>
            <pc:docMk/>
            <pc:sldMk cId="0" sldId="264"/>
            <ac:spMk id="2" creationId="{8036FB28-1646-444B-93BC-A1F8A7A367F0}"/>
          </ac:spMkLst>
        </pc:spChg>
        <pc:spChg chg="mod">
          <ac:chgData name="Portillo, Monica" userId="5df9f9de-19a3-432d-aff2-3dccb58e3562" providerId="ADAL" clId="{B2043204-279E-42DE-B536-9C6714C98397}" dt="2022-05-23T18:10:33.692" v="412" actId="255"/>
          <ac:spMkLst>
            <pc:docMk/>
            <pc:sldMk cId="0" sldId="264"/>
            <ac:spMk id="122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17:53.247" v="443" actId="179"/>
          <ac:spMkLst>
            <pc:docMk/>
            <pc:sldMk cId="0" sldId="264"/>
            <ac:spMk id="123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23T18:17:35.603" v="441" actId="14100"/>
        <pc:sldMkLst>
          <pc:docMk/>
          <pc:sldMk cId="0" sldId="265"/>
        </pc:sldMkLst>
        <pc:spChg chg="mod">
          <ac:chgData name="Portillo, Monica" userId="5df9f9de-19a3-432d-aff2-3dccb58e3562" providerId="ADAL" clId="{B2043204-279E-42DE-B536-9C6714C98397}" dt="2022-05-23T18:12:46.483" v="428" actId="255"/>
          <ac:spMkLst>
            <pc:docMk/>
            <pc:sldMk cId="0" sldId="265"/>
            <ac:spMk id="128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17:35.603" v="441" actId="14100"/>
          <ac:spMkLst>
            <pc:docMk/>
            <pc:sldMk cId="0" sldId="265"/>
            <ac:spMk id="129" creationId="{00000000-0000-0000-0000-000000000000}"/>
          </ac:spMkLst>
        </pc:spChg>
      </pc:sldChg>
      <pc:sldChg chg="modSp mod">
        <pc:chgData name="Portillo, Monica" userId="5df9f9de-19a3-432d-aff2-3dccb58e3562" providerId="ADAL" clId="{B2043204-279E-42DE-B536-9C6714C98397}" dt="2022-05-23T18:15:48.267" v="436" actId="179"/>
        <pc:sldMkLst>
          <pc:docMk/>
          <pc:sldMk cId="0" sldId="266"/>
        </pc:sldMkLst>
        <pc:spChg chg="mod">
          <ac:chgData name="Portillo, Monica" userId="5df9f9de-19a3-432d-aff2-3dccb58e3562" providerId="ADAL" clId="{B2043204-279E-42DE-B536-9C6714C98397}" dt="2022-05-23T18:13:31.765" v="431" actId="255"/>
          <ac:spMkLst>
            <pc:docMk/>
            <pc:sldMk cId="0" sldId="266"/>
            <ac:spMk id="134" creationId="{00000000-0000-0000-0000-000000000000}"/>
          </ac:spMkLst>
        </pc:spChg>
        <pc:spChg chg="mod">
          <ac:chgData name="Portillo, Monica" userId="5df9f9de-19a3-432d-aff2-3dccb58e3562" providerId="ADAL" clId="{B2043204-279E-42DE-B536-9C6714C98397}" dt="2022-05-23T18:15:48.267" v="436" actId="179"/>
          <ac:spMkLst>
            <pc:docMk/>
            <pc:sldMk cId="0" sldId="266"/>
            <ac:spMk id="1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c7485ffe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c7485ffe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c7485ffe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c7485ffe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c7485ff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c7485ff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c7485ff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c7485ff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c7485ff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c7485ff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c7485ffe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c7485ffe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c7485ffe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c7485ffe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c7485ff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c7485ffe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c7485ffe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c7485ffe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c7485ffe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c7485ffe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13750"/>
            <a:ext cx="85206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DECARBONIZATION:</a:t>
            </a:r>
            <a:endParaRPr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1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100" dirty="0">
                <a:solidFill>
                  <a:srgbClr val="26B8EB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Phasing out fossil fuels in cities’ buildings, transportation, and energy systems on the path to net-zero carbon emissions.</a:t>
            </a:r>
            <a:endParaRPr sz="2100" dirty="0">
              <a:solidFill>
                <a:srgbClr val="26B8EB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11481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NEW BUILDINGS</a:t>
            </a:r>
            <a:endParaRPr sz="2800"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699" y="1903800"/>
            <a:ext cx="3498301" cy="26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C0413D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Ensure newly constructed buildings are highly efficient and electrified</a:t>
            </a:r>
            <a:endParaRPr sz="1400" b="1" dirty="0">
              <a:solidFill>
                <a:srgbClr val="C0413D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77800" lvl="0" indent="-177800" algn="l" rtl="0">
              <a:spcBef>
                <a:spcPts val="120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Building code updates/overlays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Reach or stretch codes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Green building standards or incentives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Fossil gas infrastructure prohibition ordinances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808263"/>
            <a:ext cx="3459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EXISTING BUILDINGS</a:t>
            </a:r>
            <a:endParaRPr sz="2800"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699" y="1563963"/>
            <a:ext cx="4428743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71478D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Require or incentivize electrification and efficiency improvements for existing buildings</a:t>
            </a:r>
            <a:endParaRPr sz="1400" b="1" dirty="0">
              <a:solidFill>
                <a:srgbClr val="71478D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69863" lvl="0" indent="-169863" algn="l" rtl="0">
              <a:spcBef>
                <a:spcPts val="120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Point of sale/rental energy disclosure requirements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69863" lvl="0" indent="-169863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Benchmarking and Transparency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69863" lvl="0" indent="-169863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Beyond Benchmarking policies (audits, retuning)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69863" lvl="0" indent="-169863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Building Performance Standards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69863" lvl="0" indent="-169863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Incentives to replace gas appliances with efficient and electric appliances at end-of-life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69863" lvl="0" indent="-169863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Indoor air quality standards and incentives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97000"/>
            <a:ext cx="3959511" cy="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DEFINING A CITY’S PATH TO NET-ZERO CARBON EMISSIONS:</a:t>
            </a:r>
            <a:endParaRPr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1654125"/>
            <a:ext cx="4260300" cy="278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In order to prevent the worst impacts of climate change, carbon emissions have to stop - reducing them is not sufficient. This means global carbon emissions need to reach net zero.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6B8E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NET-ZERO EMISSIONS,</a:t>
            </a:r>
            <a:r>
              <a:rPr lang="en" sz="1100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Avenir"/>
              </a:rPr>
              <a:t> </a:t>
            </a: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sometimes also called carbon neutrality, is the achievement of balance between the carbon output and the carbon reductions of a given entity, like a city. Net-zero emissions cannot be achieved without decarbonization. 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6B8E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DECARBONIZATION</a:t>
            </a:r>
            <a:r>
              <a:rPr lang="en" sz="1100" dirty="0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is the process of phasing out fossil fuel use in buildings, transportation, and energy systems. At a community level, this includes everything from generating renewable power and electrifying buildings and vehicles, to creating bicycle- and pedestrian-friendly streets that reduce residents’ need to use gas-powered transportation. 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8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A DECARBONIZED CITYSCAPE COULD LOOK LIKE…</a:t>
            </a:r>
            <a:endParaRPr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519575" y="1479075"/>
            <a:ext cx="1645200" cy="952500"/>
          </a:xfrm>
          <a:prstGeom prst="roundRect">
            <a:avLst>
              <a:gd name="adj" fmla="val 16667"/>
            </a:avLst>
          </a:prstGeom>
          <a:solidFill>
            <a:srgbClr val="C0413D"/>
          </a:solidFill>
          <a:ln w="9525" cap="flat" cmpd="sng">
            <a:solidFill>
              <a:srgbClr val="C0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Efficient all-electric new buildings</a:t>
            </a:r>
            <a:endParaRPr sz="1300" b="1" dirty="0">
              <a:solidFill>
                <a:schemeClr val="lt1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753625" y="1479075"/>
            <a:ext cx="1645200" cy="952500"/>
          </a:xfrm>
          <a:prstGeom prst="roundRect">
            <a:avLst>
              <a:gd name="adj" fmla="val 16667"/>
            </a:avLst>
          </a:prstGeom>
          <a:solidFill>
            <a:srgbClr val="71478D"/>
          </a:solidFill>
          <a:ln w="9525" cap="flat" cmpd="sng">
            <a:solidFill>
              <a:srgbClr val="7147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Existing buildings retrofitted and electrified</a:t>
            </a:r>
            <a:endParaRPr sz="1300" b="1" dirty="0">
              <a:solidFill>
                <a:schemeClr val="lt1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5017125" y="1479075"/>
            <a:ext cx="1645200" cy="952500"/>
          </a:xfrm>
          <a:prstGeom prst="roundRect">
            <a:avLst>
              <a:gd name="adj" fmla="val 16667"/>
            </a:avLst>
          </a:prstGeom>
          <a:solidFill>
            <a:srgbClr val="2682C5"/>
          </a:solidFill>
          <a:ln w="9525" cap="flat" cmpd="sng">
            <a:solidFill>
              <a:srgbClr val="2682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Clean and resilient power grid</a:t>
            </a:r>
            <a:endParaRPr sz="1300" b="1" dirty="0">
              <a:solidFill>
                <a:schemeClr val="lt1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7090025" y="1479075"/>
            <a:ext cx="1645200" cy="952500"/>
          </a:xfrm>
          <a:prstGeom prst="roundRect">
            <a:avLst>
              <a:gd name="adj" fmla="val 16667"/>
            </a:avLst>
          </a:prstGeom>
          <a:solidFill>
            <a:srgbClr val="6DA341"/>
          </a:solidFill>
          <a:ln w="9525" cap="flat" cmpd="sng">
            <a:solidFill>
              <a:srgbClr val="6DA3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Electrified and accessible transit</a:t>
            </a:r>
            <a:endParaRPr sz="1300" b="1" dirty="0">
              <a:solidFill>
                <a:schemeClr val="lt1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B1A25D9D-982F-49C4-9073-5853C2134B97}"/>
              </a:ext>
            </a:extLst>
          </p:cNvPr>
          <p:cNvSpPr/>
          <p:nvPr/>
        </p:nvSpPr>
        <p:spPr>
          <a:xfrm>
            <a:off x="2308718" y="1805485"/>
            <a:ext cx="330414" cy="299677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41200CA8-6AD1-4CF9-B32F-8597DCDA31E2}"/>
              </a:ext>
            </a:extLst>
          </p:cNvPr>
          <p:cNvSpPr/>
          <p:nvPr/>
        </p:nvSpPr>
        <p:spPr>
          <a:xfrm>
            <a:off x="4589425" y="1805486"/>
            <a:ext cx="330414" cy="299677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24A7A674-E2D4-4CF4-AE07-A883FD36A3AD}"/>
              </a:ext>
            </a:extLst>
          </p:cNvPr>
          <p:cNvSpPr/>
          <p:nvPr/>
        </p:nvSpPr>
        <p:spPr>
          <a:xfrm>
            <a:off x="6730864" y="1805485"/>
            <a:ext cx="330414" cy="299677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65570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WHY CENTER EQUITY?</a:t>
            </a:r>
            <a:endParaRPr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260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The equity imperative for local governments.</a:t>
            </a:r>
            <a:endParaRPr dirty="0"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With any new policy, there is an imperative that local governments center equity in process, goals, and outcomes. Status quo government action often creates, codifies, and exacerbate inequities.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When approaching decarbonization, communities should investigate the specific ‘why’ for doing the work equitably. The answer, different for every community, should provide the guiding charge for resulting initiatives.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715000" y="1295231"/>
            <a:ext cx="31173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To understand and repair past harm</a:t>
            </a:r>
            <a:endParaRPr sz="12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715001" y="1793497"/>
            <a:ext cx="2514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To shift power and upend codified inequity</a:t>
            </a:r>
            <a:endParaRPr sz="12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715000" y="2486401"/>
            <a:ext cx="2979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To improve people’s lives</a:t>
            </a:r>
            <a:endParaRPr sz="12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715000" y="3165510"/>
            <a:ext cx="315617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To expand the tent to win on climate</a:t>
            </a:r>
            <a:endParaRPr sz="12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715000" y="3844619"/>
            <a:ext cx="3252267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To work smarter and de-silo solutions</a:t>
            </a:r>
            <a:endParaRPr sz="12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1042974"/>
            <a:ext cx="3913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GOING BEYOND CARBON REDUCTION:</a:t>
            </a:r>
            <a:endParaRPr sz="2800" b="1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699" y="1755127"/>
            <a:ext cx="4356553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Equitable process and outcomes</a:t>
            </a:r>
            <a:endParaRPr sz="20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Equitable outcomes require equity-centered processes that prioritize the unique expertise and perspective of communities.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“Centering equity” in decarbonization policies means that there are emission reduction goals AND explicit, specific, and co-equal equity goals. This is done to address the priorities and pain points of historically marginalized communities that have borne the burden of inequities.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GOING BEYOND CARBON REDUCTION:</a:t>
            </a:r>
            <a:endParaRPr b="1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11700" y="835525"/>
            <a:ext cx="3896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Equitable process and outcomes</a:t>
            </a:r>
            <a:endParaRPr sz="1900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710175" y="2095500"/>
            <a:ext cx="12294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Equitable process initiated before policy is shaped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2397950" y="2203200"/>
            <a:ext cx="16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Co-created 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equity goals, strategies, and evaluation metrics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502725" y="2095500"/>
            <a:ext cx="1073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Equitable outcomes created and measured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273275" y="2095500"/>
            <a:ext cx="1309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Continued co-creation and follow- up evaluation processes</a:t>
            </a:r>
            <a:endParaRPr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7951250" y="2418750"/>
            <a:ext cx="107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(repeat as necessary)</a:t>
            </a:r>
            <a:endParaRPr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EQUITABLE OUTCOMES:</a:t>
            </a:r>
            <a:endParaRPr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96899" y="858925"/>
            <a:ext cx="6585163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17724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Community protections and opportunities in decarbonization</a:t>
            </a:r>
            <a:endParaRPr sz="1700" b="1" dirty="0">
              <a:solidFill>
                <a:srgbClr val="F17724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76450" y="3139778"/>
            <a:ext cx="146782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Job standards and equitable access to economic opportunities</a:t>
            </a:r>
            <a:endParaRPr sz="1100" b="1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069432" y="1856150"/>
            <a:ext cx="1610643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Carbon emission reductions and equitable air-quality improvements</a:t>
            </a:r>
            <a:endParaRPr sz="1100" b="1" dirty="0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485025" y="2444975"/>
            <a:ext cx="1178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Funding </a:t>
            </a:r>
            <a:endParaRPr sz="1100" b="1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to protect affordable housing</a:t>
            </a:r>
            <a:endParaRPr sz="1100" b="1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6468375" y="1811575"/>
            <a:ext cx="13869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Sustainable transportation investments in disadvantaged communities</a:t>
            </a:r>
            <a:endParaRPr sz="1100" b="1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7397050" y="3570650"/>
            <a:ext cx="12705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Programs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to offset potentially higher energy costs</a:t>
            </a:r>
            <a:endParaRPr sz="1100" b="1" dirty="0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2428100" y="3930200"/>
            <a:ext cx="1949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Anti-displacement </a:t>
            </a:r>
            <a:endParaRPr sz="1100" b="1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and anti-gentrification measures</a:t>
            </a:r>
            <a:endParaRPr sz="1100" b="1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401750" y="3894362"/>
            <a:ext cx="1386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Prioritization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32646"/>
                </a:solidFill>
                <a:latin typeface="Avenir"/>
                <a:ea typeface="Avenir"/>
                <a:cs typeface="Avenir"/>
                <a:sym typeface="Avenir"/>
              </a:rPr>
              <a:t>of holistic building health improvements</a:t>
            </a:r>
            <a:endParaRPr sz="1100" b="1" dirty="0">
              <a:solidFill>
                <a:srgbClr val="1326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TRANSPORTATION</a:t>
            </a:r>
            <a:endParaRPr sz="2800"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790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6DA341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Provide communities with low-cost, convenient, and safe low- or no- carbon transportation options</a:t>
            </a:r>
            <a:endParaRPr sz="1400" dirty="0">
              <a:solidFill>
                <a:srgbClr val="6DA341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Widespread and safe bicycle and pedestrian infrastructure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Electrified, accessible public transportation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Electrified municipal and/or commercial fleet policies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Congestion pricing analysis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Electric Vehicle infrastructure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Transit oriented development (TOD)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32646"/>
              </a:buClr>
              <a:buSzPts val="1200"/>
              <a:buFont typeface="Avenir"/>
              <a:buChar char="●"/>
            </a:pPr>
            <a:r>
              <a:rPr lang="en" sz="1100" dirty="0">
                <a:solidFill>
                  <a:srgbClr val="132646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Zero carbon freight requirements</a:t>
            </a:r>
            <a:endParaRPr sz="1100" dirty="0">
              <a:solidFill>
                <a:srgbClr val="132646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0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3264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  <a:sym typeface="Open Sans"/>
              </a:rPr>
              <a:t>RENEWABLE ENERGY</a:t>
            </a:r>
            <a:endParaRPr sz="2800" b="1" dirty="0">
              <a:solidFill>
                <a:srgbClr val="13264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  <a:sym typeface="Open Sans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237616" cy="884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2682C5"/>
                </a:solidFill>
                <a:latin typeface="Avenir Medium" panose="020B0603020203020204" pitchFamily="34" charset="-78"/>
                <a:ea typeface="Avenir"/>
                <a:cs typeface="Avenir Medium" panose="020B0603020203020204" pitchFamily="34" charset="-78"/>
                <a:sym typeface="Avenir"/>
              </a:rPr>
              <a:t>Clean up the energy grid through distributed energy resources and best-practice resilient energy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solidFill>
                <a:srgbClr val="2682C5"/>
              </a:solidFill>
              <a:latin typeface="Avenir Medium" panose="020B0603020203020204" pitchFamily="34" charset="-78"/>
              <a:ea typeface="Avenir"/>
              <a:cs typeface="Avenir Medium" panose="020B0603020203020204" pitchFamily="34" charset="-78"/>
              <a:sym typeface="Avenir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Large off-site renewable energy projects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Power purchase agreements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Rooftop solar installments and/or readiness requirements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Battery storage and grid connectivity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Community choice aggregation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Community solar projects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646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Grid-interactive efficient buildings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640</Words>
  <Application>Microsoft Office PowerPoint</Application>
  <PresentationFormat>On-screen Show (16:9)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Avenir</vt:lpstr>
      <vt:lpstr>Open Sans Condensed</vt:lpstr>
      <vt:lpstr>Arial</vt:lpstr>
      <vt:lpstr>Avenir Medium</vt:lpstr>
      <vt:lpstr>Simple Light</vt:lpstr>
      <vt:lpstr>DECARBONIZATION:</vt:lpstr>
      <vt:lpstr>DEFINING A CITY’S PATH TO NET-ZERO CARBON EMISSIONS:</vt:lpstr>
      <vt:lpstr>A DECARBONIZED CITYSCAPE COULD LOOK LIKE…</vt:lpstr>
      <vt:lpstr>WHY CENTER EQUITY?</vt:lpstr>
      <vt:lpstr>GOING BEYOND CARBON REDUCTION:</vt:lpstr>
      <vt:lpstr>GOING BEYOND CARBON REDUCTION:</vt:lpstr>
      <vt:lpstr>EQUITABLE OUTCOMES:</vt:lpstr>
      <vt:lpstr>TRANSPORTATION</vt:lpstr>
      <vt:lpstr>RENEWABLE ENERGY</vt:lpstr>
      <vt:lpstr>NEW BUILDINGS</vt:lpstr>
      <vt:lpstr>EXISTING BUILDINGS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DECARBONIZATION:</dc:title>
  <dc:creator>Portillo, Monica</dc:creator>
  <cp:lastModifiedBy>Portillo, Monica</cp:lastModifiedBy>
  <cp:revision>1</cp:revision>
  <dcterms:modified xsi:type="dcterms:W3CDTF">2022-05-23T18:18:45Z</dcterms:modified>
</cp:coreProperties>
</file>