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312" r:id="rId2"/>
    <p:sldId id="301" r:id="rId3"/>
    <p:sldId id="276" r:id="rId4"/>
    <p:sldId id="300" r:id="rId5"/>
    <p:sldId id="313" r:id="rId6"/>
    <p:sldId id="279" r:id="rId7"/>
    <p:sldId id="266" r:id="rId8"/>
    <p:sldId id="267" r:id="rId9"/>
    <p:sldId id="303" r:id="rId10"/>
    <p:sldId id="304" r:id="rId11"/>
    <p:sldId id="268" r:id="rId12"/>
    <p:sldId id="270" r:id="rId13"/>
    <p:sldId id="269" r:id="rId14"/>
    <p:sldId id="281" r:id="rId15"/>
    <p:sldId id="283" r:id="rId16"/>
    <p:sldId id="286" r:id="rId17"/>
    <p:sldId id="324" r:id="rId18"/>
    <p:sldId id="325" r:id="rId19"/>
    <p:sldId id="326" r:id="rId20"/>
    <p:sldId id="327" r:id="rId21"/>
    <p:sldId id="306" r:id="rId22"/>
    <p:sldId id="282" r:id="rId23"/>
    <p:sldId id="257" r:id="rId24"/>
    <p:sldId id="264" r:id="rId25"/>
    <p:sldId id="262" r:id="rId26"/>
    <p:sldId id="263" r:id="rId27"/>
    <p:sldId id="297" r:id="rId28"/>
    <p:sldId id="265" r:id="rId29"/>
    <p:sldId id="328" r:id="rId30"/>
    <p:sldId id="329" r:id="rId31"/>
    <p:sldId id="330" r:id="rId32"/>
    <p:sldId id="331" r:id="rId33"/>
    <p:sldId id="280" r:id="rId34"/>
    <p:sldId id="258" r:id="rId35"/>
    <p:sldId id="322" r:id="rId36"/>
    <p:sldId id="271" r:id="rId37"/>
    <p:sldId id="272" r:id="rId38"/>
    <p:sldId id="284" r:id="rId39"/>
    <p:sldId id="275" r:id="rId40"/>
    <p:sldId id="323" r:id="rId41"/>
    <p:sldId id="260" r:id="rId42"/>
    <p:sldId id="278" r:id="rId43"/>
    <p:sldId id="314" r:id="rId44"/>
    <p:sldId id="316" r:id="rId45"/>
    <p:sldId id="287" r:id="rId46"/>
    <p:sldId id="294" r:id="rId47"/>
    <p:sldId id="295" r:id="rId48"/>
    <p:sldId id="277" r:id="rId49"/>
    <p:sldId id="292" r:id="rId50"/>
    <p:sldId id="285" r:id="rId51"/>
    <p:sldId id="261" r:id="rId52"/>
    <p:sldId id="315" r:id="rId53"/>
    <p:sldId id="318" r:id="rId54"/>
    <p:sldId id="317" r:id="rId55"/>
    <p:sldId id="319" r:id="rId56"/>
    <p:sldId id="320" r:id="rId57"/>
    <p:sldId id="321" r:id="rId58"/>
    <p:sldId id="298" r:id="rId59"/>
    <p:sldId id="299" r:id="rId60"/>
    <p:sldId id="291" r:id="rId61"/>
    <p:sldId id="293" r:id="rId62"/>
    <p:sldId id="296" r:id="rId63"/>
    <p:sldId id="28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6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26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41AEC-D9FF-E14B-B5DC-1A7A3544194A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C1F5B-D4E6-9D4D-8AE8-1B26ED6628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3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1F5B-D4E6-9D4D-8AE8-1B26ED66285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5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28ABA-EA70-DC41-9646-F1498E4F890C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01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1F5B-D4E6-9D4D-8AE8-1B26ED66285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6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F2BD8-7227-7443-890F-D1BD5DE9945D}" type="datetimeFigureOut">
              <a:rPr lang="en-US" smtClean="0"/>
              <a:pPr/>
              <a:t>12/28/2015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52A0C-F71C-FC40-A8A3-0C33CA5DE9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wightra@ucmail.ud.ed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437"/>
            <a:ext cx="9144000" cy="1119673"/>
          </a:xfrm>
        </p:spPr>
        <p:txBody>
          <a:bodyPr>
            <a:normAutofit fontScale="90000"/>
          </a:bodyPr>
          <a:lstStyle/>
          <a:p>
            <a:r>
              <a:rPr lang="en-US" sz="3778" b="1" u="sng" dirty="0" smtClean="0"/>
              <a:t>OKI Regional Sustainability Director’s Network 2015 Annual Meeting</a:t>
            </a:r>
            <a:r>
              <a:rPr lang="en-US" sz="3778" u="sng" dirty="0" smtClean="0"/>
              <a:t> --- </a:t>
            </a:r>
            <a:r>
              <a:rPr lang="en-US" sz="3778" b="1" u="sng" dirty="0" smtClean="0"/>
              <a:t>Agenda Day 1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9110"/>
            <a:ext cx="9144000" cy="547888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9:00: Coffee/Networking</a:t>
            </a:r>
          </a:p>
          <a:p>
            <a:pPr>
              <a:buNone/>
            </a:pPr>
            <a:r>
              <a:rPr lang="en-US" dirty="0" smtClean="0"/>
              <a:t>10:00-10:10: Welcome; Opening Remarks</a:t>
            </a:r>
          </a:p>
          <a:p>
            <a:pPr>
              <a:buNone/>
            </a:pPr>
            <a:r>
              <a:rPr lang="en-US" dirty="0" smtClean="0"/>
              <a:t>10:10-10:50: Introductions: The three things I want to have     </a:t>
            </a:r>
          </a:p>
          <a:p>
            <a:pPr>
              <a:buNone/>
            </a:pPr>
            <a:r>
              <a:rPr lang="en-US" dirty="0" smtClean="0"/>
              <a:t>                           conversations about are . . .</a:t>
            </a:r>
          </a:p>
          <a:p>
            <a:pPr>
              <a:buNone/>
            </a:pPr>
            <a:r>
              <a:rPr lang="en-US" dirty="0" smtClean="0"/>
              <a:t>10:50-12:00: Urban Ag Session I: Overview of Innovation     </a:t>
            </a:r>
          </a:p>
          <a:p>
            <a:pPr>
              <a:buNone/>
            </a:pPr>
            <a:r>
              <a:rPr lang="en-US" dirty="0" smtClean="0"/>
              <a:t>                            Fund Products / Equity and Inclusion </a:t>
            </a:r>
          </a:p>
          <a:p>
            <a:pPr>
              <a:buNone/>
            </a:pPr>
            <a:r>
              <a:rPr lang="en-US" dirty="0" smtClean="0"/>
              <a:t>12:00-1:00: Lunch/Networking</a:t>
            </a:r>
          </a:p>
          <a:p>
            <a:pPr>
              <a:buNone/>
            </a:pPr>
            <a:r>
              <a:rPr lang="en-US" dirty="0" smtClean="0"/>
              <a:t>1:00-2:00: Urban Ag Session 2: Access to Healthy Food </a:t>
            </a:r>
          </a:p>
          <a:p>
            <a:pPr>
              <a:buNone/>
            </a:pPr>
            <a:r>
              <a:rPr lang="en-US" dirty="0" smtClean="0"/>
              <a:t>2:00-3:00: Urban Ag Session 3: Ordinances and Zoning</a:t>
            </a:r>
          </a:p>
          <a:p>
            <a:pPr>
              <a:buNone/>
            </a:pPr>
            <a:r>
              <a:rPr lang="en-US" dirty="0" smtClean="0"/>
              <a:t>3:00-3:30: Break</a:t>
            </a:r>
          </a:p>
          <a:p>
            <a:pPr>
              <a:buNone/>
            </a:pPr>
            <a:r>
              <a:rPr lang="en-US" dirty="0" smtClean="0"/>
              <a:t>3:30-4:30: Site Tour: Gabriel’s Place</a:t>
            </a:r>
          </a:p>
          <a:p>
            <a:pPr>
              <a:buNone/>
            </a:pPr>
            <a:r>
              <a:rPr lang="en-US" dirty="0" smtClean="0"/>
              <a:t>4:30: Adjourn – Hotel Check In</a:t>
            </a:r>
          </a:p>
          <a:p>
            <a:pPr>
              <a:buNone/>
            </a:pPr>
            <a:r>
              <a:rPr lang="en-US" dirty="0" smtClean="0"/>
              <a:t>6:00: Dinner @ Taste of Belgium in Rookwood</a:t>
            </a:r>
          </a:p>
          <a:p>
            <a:pPr>
              <a:buNone/>
            </a:pPr>
            <a:r>
              <a:rPr lang="en-US" dirty="0" smtClean="0"/>
              <a:t>7:30: Social Activity – Pilot Inn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3765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37745"/>
          </a:xfrm>
        </p:spPr>
        <p:txBody>
          <a:bodyPr/>
          <a:lstStyle/>
          <a:p>
            <a:r>
              <a:rPr lang="en-US" u="sng" dirty="0" smtClean="0"/>
              <a:t>Common Forms of Urban Agriculture</a:t>
            </a:r>
            <a:endParaRPr lang="en-US" sz="2800" u="sng" dirty="0"/>
          </a:p>
        </p:txBody>
      </p:sp>
      <p:pic>
        <p:nvPicPr>
          <p:cNvPr id="5" name="Picture 4" descr="Common Forms of U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746"/>
            <a:ext cx="9144000" cy="5820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rban Ag Uses in Citi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655"/>
            <a:ext cx="9144000" cy="1215255"/>
          </a:xfrm>
        </p:spPr>
        <p:txBody>
          <a:bodyPr/>
          <a:lstStyle/>
          <a:p>
            <a:r>
              <a:rPr lang="en-US" u="sng" dirty="0" smtClean="0"/>
              <a:t>Quick Discussion</a:t>
            </a:r>
            <a:endParaRPr lang="en-US" sz="2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9110"/>
            <a:ext cx="9144000" cy="5478890"/>
          </a:xfrm>
        </p:spPr>
        <p:txBody>
          <a:bodyPr/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		</a:t>
            </a:r>
            <a:r>
              <a:rPr lang="en-US" sz="4800" dirty="0" smtClean="0"/>
              <a:t>Comments and Questions?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855"/>
          </a:xfrm>
        </p:spPr>
        <p:txBody>
          <a:bodyPr/>
          <a:lstStyle/>
          <a:p>
            <a:r>
              <a:rPr lang="en-US" u="sng" dirty="0" smtClean="0"/>
              <a:t>1. Equity and Inclusion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7183"/>
            <a:ext cx="9144000" cy="5560817"/>
          </a:xfrm>
        </p:spPr>
        <p:txBody>
          <a:bodyPr>
            <a:normAutofit/>
          </a:bodyPr>
          <a:lstStyle/>
          <a:p>
            <a:r>
              <a:rPr lang="en-US" dirty="0" smtClean="0"/>
              <a:t>The Permaganic Story: Successes and Challenges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Permagani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50" y="1940457"/>
            <a:ext cx="6313063" cy="4917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3891"/>
          </a:xfrm>
        </p:spPr>
        <p:txBody>
          <a:bodyPr/>
          <a:lstStyle/>
          <a:p>
            <a:r>
              <a:rPr lang="en-US" u="sng" dirty="0" smtClean="0"/>
              <a:t>1. Equity &amp; Inclusion: Process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673"/>
            <a:ext cx="9144000" cy="57383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Programs, Projects, &amp; Policies</a:t>
            </a:r>
          </a:p>
          <a:p>
            <a:pPr>
              <a:buNone/>
            </a:pPr>
            <a:endParaRPr lang="en-US" dirty="0" smtClean="0"/>
          </a:p>
          <a:p>
            <a:pPr marL="514350" indent="-514350"/>
            <a:r>
              <a:rPr lang="en-US" dirty="0" smtClean="0"/>
              <a:t>Diverse Citizen Involvement 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/>
            <a:r>
              <a:rPr lang="en-US" dirty="0" smtClean="0"/>
              <a:t>Start where the people are...</a:t>
            </a:r>
          </a:p>
          <a:p>
            <a:pPr marL="914400" lvl="1" indent="-514350">
              <a:buNone/>
            </a:pPr>
            <a:r>
              <a:rPr lang="en-US" dirty="0" smtClean="0"/>
              <a:t>     </a:t>
            </a:r>
            <a:r>
              <a:rPr lang="en-US" sz="3200" dirty="0" smtClean="0"/>
              <a:t>- Their issues, concerns, &amp; realities</a:t>
            </a: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/>
            <a:r>
              <a:rPr lang="en-US" dirty="0" smtClean="0"/>
              <a:t>Partnerships &amp; Collaboration </a:t>
            </a:r>
          </a:p>
          <a:p>
            <a:pPr marL="914400" lvl="1" indent="-514350">
              <a:buNone/>
            </a:pPr>
            <a:r>
              <a:rPr lang="en-US" dirty="0" smtClean="0"/>
              <a:t> - Mutual goals</a:t>
            </a:r>
          </a:p>
          <a:p>
            <a:pPr marL="1314450" lvl="2" indent="-514350"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7546"/>
          </a:xfrm>
        </p:spPr>
        <p:txBody>
          <a:bodyPr>
            <a:normAutofit/>
          </a:bodyPr>
          <a:lstStyle/>
          <a:p>
            <a:r>
              <a:rPr lang="en-US" sz="3500" u="sng" dirty="0" smtClean="0"/>
              <a:t>1. Equity and Inclusion: Assets &amp; Forms of Capital</a:t>
            </a:r>
            <a:endParaRPr lang="en-US" sz="3500" u="sng" dirty="0"/>
          </a:p>
        </p:txBody>
      </p:sp>
      <p:pic>
        <p:nvPicPr>
          <p:cNvPr id="7" name="Picture 6" descr="Types of Asset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6" y="862240"/>
            <a:ext cx="7632158" cy="599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dea flow insert on CoP Base Map 10.30.14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2875"/>
            <a:ext cx="1587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Idea Flow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Flow insert on CoP base map 10.30.14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2875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People Flow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ey and Land Flow insert on CoP base Map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6520" y="132875"/>
            <a:ext cx="322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Money &amp; Land Flow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9900"/>
            <a:ext cx="9144000" cy="630442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16946"/>
            <a:ext cx="9144000" cy="641053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</a:rPr>
              <a:t>R. Alan </a:t>
            </a:r>
            <a:r>
              <a:rPr lang="en-US" sz="2600" b="1" smtClean="0">
                <a:solidFill>
                  <a:srgbClr val="000000"/>
                </a:solidFill>
              </a:rPr>
              <a:t>Wight	        </a:t>
            </a:r>
            <a:r>
              <a:rPr lang="en-US" sz="2600" b="1" dirty="0" smtClean="0">
                <a:solidFill>
                  <a:srgbClr val="000000"/>
                </a:solidFill>
                <a:hlinkClick r:id="rId2"/>
              </a:rPr>
              <a:t>wightra@ucmail.uc.edu</a:t>
            </a:r>
            <a:r>
              <a:rPr lang="en-US" sz="2600" b="1" dirty="0" smtClean="0">
                <a:solidFill>
                  <a:srgbClr val="000000"/>
                </a:solidFill>
              </a:rPr>
              <a:t> 	   		11.5-6.15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pPr algn="l"/>
            <a:endParaRPr lang="en-US" sz="1600" dirty="0"/>
          </a:p>
        </p:txBody>
      </p:sp>
      <p:pic>
        <p:nvPicPr>
          <p:cNvPr id="4" name="Picture 24" descr="44-EcoVillageTransitStation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05557"/>
            <a:ext cx="9144000" cy="5511390"/>
          </a:xfrm>
          <a:prstGeom prst="rect">
            <a:avLst/>
          </a:prstGeom>
          <a:noFill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0"/>
            <a:ext cx="9144000" cy="930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400" b="1" u="sng" dirty="0" smtClean="0"/>
              <a:t>Urban Agriculture Best Practices </a:t>
            </a:r>
            <a:endParaRPr lang="en-US" sz="3400" u="sng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P Data Converged insert on CoP Map 10.30.14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2444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44" dirty="0" smtClean="0"/>
              <a:t> </a:t>
            </a:r>
            <a:r>
              <a:rPr lang="en-US" sz="4444" u="sng" dirty="0" smtClean="0"/>
              <a:t>1. Equity &amp; Inclusion: The Share Economy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pick a pepper web sho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72" y="826662"/>
            <a:ext cx="5807048" cy="427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36624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3800" dirty="0" smtClean="0"/>
              <a:t> Pick a Pepper (Columbia, MO)</a:t>
            </a:r>
          </a:p>
          <a:p>
            <a:pPr>
              <a:buFont typeface="Arial"/>
              <a:buChar char="•"/>
            </a:pPr>
            <a:r>
              <a:rPr lang="en-US" sz="3800" dirty="0" smtClean="0"/>
              <a:t> Findlay’s Commercial Kitchen (Cincinnati)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5819"/>
          </a:xfrm>
        </p:spPr>
        <p:txBody>
          <a:bodyPr/>
          <a:lstStyle/>
          <a:p>
            <a:r>
              <a:rPr lang="en-US" u="sng" dirty="0" smtClean="0"/>
              <a:t>1. Equity and Inclusion: Discussion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983"/>
            <a:ext cx="9144000" cy="5711017"/>
          </a:xfrm>
        </p:spPr>
        <p:txBody>
          <a:bodyPr>
            <a:normAutofit/>
          </a:bodyPr>
          <a:lstStyle/>
          <a:p>
            <a:r>
              <a:rPr lang="en-US" dirty="0" smtClean="0"/>
              <a:t>Examples: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Our Harvest Cooperative (Cincinnati)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500 Gardens (Cincinnati) – Dean</a:t>
            </a:r>
          </a:p>
          <a:p>
            <a:pPr lvl="1"/>
            <a:r>
              <a:rPr lang="en-US" dirty="0" smtClean="0"/>
              <a:t>Mobile Kitchen &amp; Cooking for the Family (Cincinnati)</a:t>
            </a:r>
          </a:p>
          <a:p>
            <a:pPr lvl="1"/>
            <a:r>
              <a:rPr lang="en-US" dirty="0" smtClean="0"/>
              <a:t>Opportunity Gardens (Columbia, MO)</a:t>
            </a:r>
          </a:p>
          <a:p>
            <a:pPr lvl="1"/>
            <a:r>
              <a:rPr lang="en-US" dirty="0" smtClean="0"/>
              <a:t>Gabriel’s Place – Trazana 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Questions, Comments, &amp; Challenges?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9473"/>
          </a:xfrm>
        </p:spPr>
        <p:txBody>
          <a:bodyPr/>
          <a:lstStyle/>
          <a:p>
            <a:r>
              <a:rPr lang="en-US" u="sng" dirty="0" smtClean="0"/>
              <a:t>2. Access to Healthy Food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473"/>
            <a:ext cx="9144000" cy="58885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Food (In)Security, Deserts &amp; Swamps </a:t>
            </a:r>
          </a:p>
          <a:p>
            <a:pPr>
              <a:buNone/>
            </a:pPr>
            <a:endParaRPr lang="en-US" dirty="0" smtClean="0"/>
          </a:p>
          <a:p>
            <a:pPr marL="514350" indent="-514350"/>
            <a:r>
              <a:rPr lang="en-US" dirty="0" smtClean="0"/>
              <a:t>Availability 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Accessibility  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Affordability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Cultural and community </a:t>
            </a:r>
          </a:p>
          <a:p>
            <a:pPr marL="514350" indent="-514350">
              <a:buNone/>
            </a:pPr>
            <a:r>
              <a:rPr lang="en-US" dirty="0" smtClean="0"/>
              <a:t>      preferences</a:t>
            </a:r>
          </a:p>
        </p:txBody>
      </p:sp>
      <p:pic>
        <p:nvPicPr>
          <p:cNvPr id="4" name="Picture 3" descr="food acces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629" y="1650874"/>
            <a:ext cx="4046371" cy="5207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 Food Deser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55" y="0"/>
            <a:ext cx="9159055" cy="5953386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15055" y="598083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u="sng" dirty="0" smtClean="0"/>
              <a:t>Story of Urban Greens and the East End…</a:t>
            </a:r>
            <a:endParaRPr lang="en-US" sz="36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FDmap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0328"/>
            <a:ext cx="9144000" cy="565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 dirty="0" smtClean="0"/>
              <a:t>Deserts and Swamps:</a:t>
            </a:r>
          </a:p>
          <a:p>
            <a:pPr algn="ctr"/>
            <a:r>
              <a:rPr lang="en-US" sz="3600" u="sng" dirty="0" smtClean="0"/>
              <a:t>Grocery </a:t>
            </a:r>
            <a:r>
              <a:rPr lang="en-US" sz="3600" u="sng" dirty="0"/>
              <a:t>Store</a:t>
            </a:r>
            <a:r>
              <a:rPr lang="en-US" sz="3600" u="sng" dirty="0" smtClean="0"/>
              <a:t> &amp; Fast </a:t>
            </a:r>
            <a:r>
              <a:rPr lang="en-US" sz="3600" u="sng" dirty="0"/>
              <a:t>Food</a:t>
            </a:r>
            <a:r>
              <a:rPr lang="en-US" sz="3600" u="sng" dirty="0" smtClean="0"/>
              <a:t> Locations</a:t>
            </a:r>
            <a:endParaRPr lang="en-US" sz="36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 Food Dese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1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445" y="0"/>
            <a:ext cx="297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Transportation Analysis Zones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89223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Supermarket Interaction Potential /</a:t>
            </a:r>
          </a:p>
          <a:p>
            <a:r>
              <a:rPr lang="en-US" dirty="0" smtClean="0"/>
              <a:t>Home to Supermarket Interaction </a:t>
            </a:r>
          </a:p>
          <a:p>
            <a:r>
              <a:rPr lang="en-US" dirty="0" smtClean="0"/>
              <a:t>Potential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855"/>
          </a:xfrm>
        </p:spPr>
        <p:txBody>
          <a:bodyPr/>
          <a:lstStyle/>
          <a:p>
            <a:r>
              <a:rPr lang="en-US" u="sng" dirty="0" smtClean="0"/>
              <a:t>2. Access Indicators &amp; Metrics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983"/>
            <a:ext cx="9318286" cy="5711017"/>
          </a:xfrm>
        </p:spPr>
        <p:txBody>
          <a:bodyPr>
            <a:normAutofit/>
          </a:bodyPr>
          <a:lstStyle/>
          <a:p>
            <a:r>
              <a:rPr lang="en-US" dirty="0" smtClean="0"/>
              <a:t>Food Security Programs, Food Banks, etc.</a:t>
            </a:r>
          </a:p>
          <a:p>
            <a:endParaRPr lang="en-US" sz="1200" dirty="0" smtClean="0"/>
          </a:p>
          <a:p>
            <a:r>
              <a:rPr lang="en-US" dirty="0" smtClean="0"/>
              <a:t>Retailers selling local and/or healthy foods</a:t>
            </a:r>
          </a:p>
          <a:p>
            <a:endParaRPr lang="en-US" sz="1200" dirty="0" smtClean="0"/>
          </a:p>
          <a:p>
            <a:r>
              <a:rPr lang="en-US" dirty="0" smtClean="0"/>
              <a:t>Retailers accepting SNAP/EBT/WIC </a:t>
            </a:r>
          </a:p>
          <a:p>
            <a:endParaRPr lang="en-US" sz="1200" dirty="0" smtClean="0"/>
          </a:p>
          <a:p>
            <a:r>
              <a:rPr lang="en-US" dirty="0" smtClean="0"/>
              <a:t>$ or % of SNAP/EBT/WIC spent on healthy foods</a:t>
            </a:r>
          </a:p>
          <a:p>
            <a:endParaRPr lang="en-US" sz="1200" dirty="0" smtClean="0"/>
          </a:p>
          <a:p>
            <a:r>
              <a:rPr lang="en-US" dirty="0" smtClean="0"/>
              <a:t>Retail sq. ft. dedicated to local and/or healthy foods</a:t>
            </a:r>
          </a:p>
          <a:p>
            <a:endParaRPr lang="en-US" sz="1200" dirty="0" smtClean="0"/>
          </a:p>
          <a:p>
            <a:r>
              <a:rPr lang="en-US" dirty="0" smtClean="0"/>
              <a:t>Numbers of Gardens, Markets, </a:t>
            </a:r>
            <a:r>
              <a:rPr lang="en-US" dirty="0" err="1" smtClean="0"/>
              <a:t>CSAs</a:t>
            </a:r>
            <a:r>
              <a:rPr lang="en-US" dirty="0" smtClean="0"/>
              <a:t>, etc. &amp; locations</a:t>
            </a:r>
          </a:p>
          <a:p>
            <a:endParaRPr lang="en-US" sz="1200" dirty="0" smtClean="0"/>
          </a:p>
          <a:p>
            <a:r>
              <a:rPr lang="en-US" dirty="0" smtClean="0"/>
              <a:t>Participants in local food campaigns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700" u="sng" dirty="0" smtClean="0"/>
              <a:t>2. Access Best Practices &amp; Solutions:</a:t>
            </a:r>
            <a:endParaRPr lang="en-US" sz="370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5254"/>
            <a:ext cx="9144000" cy="5642745"/>
          </a:xfrm>
        </p:spPr>
        <p:txBody>
          <a:bodyPr>
            <a:normAutofit/>
          </a:bodyPr>
          <a:lstStyle/>
          <a:p>
            <a:pPr marL="609600" indent="-609600"/>
            <a:r>
              <a:rPr lang="en-US" sz="3000" dirty="0" smtClean="0"/>
              <a:t>Smaller, more numerous grocery stores</a:t>
            </a:r>
          </a:p>
          <a:p>
            <a:pPr marL="609600" indent="-609600"/>
            <a:r>
              <a:rPr lang="en-US" sz="3000" dirty="0" smtClean="0"/>
              <a:t>Healthy Corner Stores (Bodegas) </a:t>
            </a:r>
          </a:p>
          <a:p>
            <a:pPr marL="609600" indent="-609600"/>
            <a:r>
              <a:rPr lang="en-US" sz="3000" dirty="0" smtClean="0"/>
              <a:t>Farmer’s Markets, CSAs, &amp; other direct sale options</a:t>
            </a:r>
          </a:p>
          <a:p>
            <a:pPr marL="609600" indent="-609600"/>
            <a:r>
              <a:rPr lang="en-US" sz="3000" dirty="0" smtClean="0"/>
              <a:t>All Types of Gardens</a:t>
            </a:r>
          </a:p>
          <a:p>
            <a:pPr marL="609600" indent="-609600"/>
            <a:r>
              <a:rPr lang="en-US" sz="3000" dirty="0" smtClean="0"/>
              <a:t>SNAP participation (ex. Produce Perks)</a:t>
            </a:r>
          </a:p>
          <a:p>
            <a:pPr marL="609600" indent="-609600"/>
            <a:r>
              <a:rPr lang="en-US" sz="3000" dirty="0" smtClean="0"/>
              <a:t>Public </a:t>
            </a:r>
            <a:r>
              <a:rPr lang="en-US" sz="3000" dirty="0"/>
              <a:t>transportation </a:t>
            </a:r>
            <a:r>
              <a:rPr lang="en-US" sz="3000" dirty="0" smtClean="0"/>
              <a:t>options</a:t>
            </a:r>
          </a:p>
          <a:p>
            <a:pPr marL="1009650" lvl="1" indent="-609600"/>
            <a:r>
              <a:rPr lang="en-US" sz="2600" dirty="0" smtClean="0"/>
              <a:t>Delivery Services (ex. Green Bean)</a:t>
            </a:r>
          </a:p>
          <a:p>
            <a:pPr marL="609600" indent="-609600"/>
            <a:r>
              <a:rPr lang="en-US" sz="3000" dirty="0" smtClean="0"/>
              <a:t>Food System Participatory Planning</a:t>
            </a:r>
          </a:p>
          <a:p>
            <a:pPr marL="609600" indent="-609600"/>
            <a:r>
              <a:rPr lang="en-US" sz="3000" dirty="0" smtClean="0"/>
              <a:t>Education</a:t>
            </a:r>
          </a:p>
          <a:p>
            <a:pPr marL="609600" indent="-609600" eaLnBrk="1" hangingPunct="1">
              <a:buFontTx/>
              <a:buAutoNum type="arabicPeriod" startAt="5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694" y="209317"/>
            <a:ext cx="711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Double Up Food Bucks 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694" y="1056059"/>
            <a:ext cx="3734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 of the Fair Food Network (MI based) </a:t>
            </a:r>
            <a:r>
              <a:rPr lang="en-US" dirty="0" smtClean="0"/>
              <a:t>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"...uniform design, central administration, and local implementation."​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Implemented </a:t>
            </a:r>
            <a:r>
              <a:rPr lang="en-US" dirty="0"/>
              <a:t>by JFS &amp; Toledo Farmers Market </a:t>
            </a:r>
            <a:r>
              <a:rPr lang="en-US" dirty="0" smtClean="0"/>
              <a:t>​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in 2011 at 2 markets in Toledo, 2012 added LCJFS site</a:t>
            </a:r>
            <a:r>
              <a:rPr lang="en-US" dirty="0" smtClean="0"/>
              <a:t>​</a:t>
            </a:r>
            <a:endParaRPr lang="en-US" dirty="0"/>
          </a:p>
          <a:p>
            <a:r>
              <a:rPr lang="en-US" dirty="0"/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used at Toledo Farmers Markets (3) as well as MI markets (70+)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85" y="5700353"/>
            <a:ext cx="837024" cy="113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21" y="1056060"/>
            <a:ext cx="3589099" cy="464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164"/>
          </a:xfrm>
        </p:spPr>
        <p:txBody>
          <a:bodyPr/>
          <a:lstStyle/>
          <a:p>
            <a:r>
              <a:rPr lang="en-US" u="sng" dirty="0" smtClean="0"/>
              <a:t>Introduction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8910"/>
            <a:ext cx="9144000" cy="56290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Facilitator Background: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Ecological Sustainability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Agricultural Experience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Agrifood Systems Research </a:t>
            </a:r>
          </a:p>
          <a:p>
            <a:pPr lvl="1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USDN Innovation Fund Products: Urban Agriculture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Goals &amp; Process</a:t>
            </a:r>
          </a:p>
          <a:p>
            <a:pPr lvl="1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761" y="1285875"/>
            <a:ext cx="46986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Matches SNAP $ for $ up to $20 for use only on fruits &amp; veggies</a:t>
            </a:r>
            <a:r>
              <a:rPr lang="en-US" dirty="0" smtClean="0"/>
              <a:t>​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Funding from private foundations in NW Ohio</a:t>
            </a:r>
            <a:r>
              <a:rPr lang="en-US" dirty="0" smtClean="0"/>
              <a:t>​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ProMedica, United Way of Greater Toledo, Toledo Community Foundation 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SNAP sales increased from $91.2K to $201K from 2010 to 2012 for </a:t>
            </a:r>
            <a:r>
              <a:rPr lang="en-US" b="1" dirty="0"/>
              <a:t>OH</a:t>
            </a:r>
            <a:r>
              <a:rPr lang="en-US" dirty="0"/>
              <a:t>​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$1.5K to $50K from 2007 to 2011 for </a:t>
            </a:r>
            <a:r>
              <a:rPr lang="en-US" b="1" dirty="0"/>
              <a:t>Toledo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7" y="0"/>
            <a:ext cx="76327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24" y="1076164"/>
            <a:ext cx="2778087" cy="27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24" y="4004631"/>
            <a:ext cx="2721167" cy="272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1" y="5585973"/>
            <a:ext cx="8413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099" y="30688"/>
            <a:ext cx="63055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0" hangingPunct="0">
              <a:defRPr/>
            </a:pPr>
            <a:r>
              <a:rPr lang="en-US" sz="4400" b="1" dirty="0" smtClean="0">
                <a:solidFill>
                  <a:srgbClr val="C00000"/>
                </a:solidFill>
                <a:latin typeface="+mj-lt"/>
              </a:rPr>
              <a:t>Program Goals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 descr="south ave_befor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168" y="1179220"/>
            <a:ext cx="3122706" cy="56787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3952874" y="3133719"/>
            <a:ext cx="523876" cy="38100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" descr="P8116693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4352" y="1197710"/>
            <a:ext cx="2798236" cy="56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51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8766" y="30688"/>
            <a:ext cx="63055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0" hangingPunct="0">
              <a:defRPr/>
            </a:pPr>
            <a:r>
              <a:rPr lang="en-US" sz="4400" b="1" dirty="0" smtClean="0">
                <a:solidFill>
                  <a:srgbClr val="C00000"/>
                </a:solidFill>
                <a:latin typeface="+mj-lt"/>
              </a:rPr>
              <a:t>Kick-off Events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2" descr="P80566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014" y="4124626"/>
            <a:ext cx="3597167" cy="273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P91170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565" y="800129"/>
            <a:ext cx="3857212" cy="319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00128"/>
            <a:ext cx="4286436" cy="319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37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7546"/>
          </a:xfrm>
        </p:spPr>
        <p:txBody>
          <a:bodyPr/>
          <a:lstStyle/>
          <a:p>
            <a:r>
              <a:rPr lang="en-US" u="sng" dirty="0" smtClean="0"/>
              <a:t>2. Healthy Food Access Discussion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673"/>
            <a:ext cx="9144000" cy="5738327"/>
          </a:xfrm>
        </p:spPr>
        <p:txBody>
          <a:bodyPr/>
          <a:lstStyle/>
          <a:p>
            <a:r>
              <a:rPr lang="en-US" dirty="0" smtClean="0"/>
              <a:t>Regional Examples:</a:t>
            </a:r>
          </a:p>
          <a:p>
            <a:pPr lvl="1"/>
            <a:r>
              <a:rPr lang="en-US" dirty="0" smtClean="0"/>
              <a:t>Melissa with Healthy Corner Store Initiatives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Questions &amp; Comments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Will these practices increase healthy eating?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201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3. City Ordinances and Zoning Regulations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8711"/>
            <a:ext cx="9144000" cy="5779290"/>
          </a:xfrm>
        </p:spPr>
        <p:txBody>
          <a:bodyPr/>
          <a:lstStyle/>
          <a:p>
            <a:r>
              <a:rPr lang="en-US" dirty="0" smtClean="0"/>
              <a:t>For health, safety, economic (property value, aesthetics), and land management reasons.</a:t>
            </a:r>
          </a:p>
          <a:p>
            <a:endParaRPr lang="en-US" dirty="0" smtClean="0"/>
          </a:p>
          <a:p>
            <a:r>
              <a:rPr lang="en-US" dirty="0" smtClean="0"/>
              <a:t>These laws and codes are some of the major </a:t>
            </a:r>
            <a:r>
              <a:rPr lang="en-US" b="1" dirty="0" smtClean="0"/>
              <a:t>obstacles and solutions </a:t>
            </a:r>
            <a:r>
              <a:rPr lang="en-US" dirty="0" smtClean="0"/>
              <a:t>to increasing UA efforts.</a:t>
            </a:r>
          </a:p>
          <a:p>
            <a:endParaRPr lang="en-US" dirty="0" smtClean="0"/>
          </a:p>
          <a:p>
            <a:r>
              <a:rPr lang="en-US" dirty="0" smtClean="0"/>
              <a:t>Successful UA goals and programs are incorporated into a cities comprehensive land use plan.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950" y="1"/>
            <a:ext cx="9314949" cy="682728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3. Ordinances &amp; Zoning: College Hill</a:t>
            </a:r>
            <a:endParaRPr lang="en-US" u="sng" dirty="0"/>
          </a:p>
        </p:txBody>
      </p:sp>
      <p:pic>
        <p:nvPicPr>
          <p:cNvPr id="4" name="Picture 3" descr="College Hill Zonin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2729"/>
            <a:ext cx="9144000" cy="6175271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4260338" y="1734127"/>
            <a:ext cx="956026" cy="2908421"/>
          </a:xfrm>
          <a:prstGeom prst="frame">
            <a:avLst>
              <a:gd name="adj1" fmla="val 5264"/>
            </a:avLst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6541" y="5625676"/>
            <a:ext cx="52519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Bahr Farm – Our Harvest Coop </a:t>
            </a:r>
          </a:p>
          <a:p>
            <a:r>
              <a:rPr lang="en-US" sz="3200" dirty="0" smtClean="0"/>
              <a:t>                       Production Site</a:t>
            </a:r>
            <a:endParaRPr lang="en-US" sz="3200" dirty="0"/>
          </a:p>
        </p:txBody>
      </p:sp>
      <p:sp>
        <p:nvSpPr>
          <p:cNvPr id="7" name="Frame 6"/>
          <p:cNvSpPr/>
          <p:nvPr/>
        </p:nvSpPr>
        <p:spPr>
          <a:xfrm>
            <a:off x="6827554" y="3263438"/>
            <a:ext cx="1611486" cy="355019"/>
          </a:xfrm>
          <a:prstGeom prst="frame">
            <a:avLst>
              <a:gd name="adj1" fmla="val 5264"/>
            </a:avLst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201"/>
          </a:xfrm>
        </p:spPr>
        <p:txBody>
          <a:bodyPr/>
          <a:lstStyle/>
          <a:p>
            <a:r>
              <a:rPr lang="en-US" u="sng" dirty="0" smtClean="0"/>
              <a:t>3. Ordinances and Zoning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983"/>
            <a:ext cx="9144000" cy="5711017"/>
          </a:xfrm>
        </p:spPr>
        <p:txBody>
          <a:bodyPr>
            <a:normAutofit/>
          </a:bodyPr>
          <a:lstStyle/>
          <a:p>
            <a:r>
              <a:rPr lang="en-US" dirty="0" smtClean="0"/>
              <a:t>Major barriers to developing programs &amp; projects:</a:t>
            </a:r>
          </a:p>
          <a:p>
            <a:endParaRPr lang="en-US" dirty="0" smtClean="0"/>
          </a:p>
          <a:p>
            <a:pPr marL="514350" indent="-514350">
              <a:buClr>
                <a:schemeClr val="accent3">
                  <a:lumMod val="50000"/>
                </a:schemeClr>
              </a:buClr>
              <a:buAutoNum type="arabicPeriod"/>
            </a:pPr>
            <a:r>
              <a:rPr lang="en-US" dirty="0" smtClean="0">
                <a:solidFill>
                  <a:srgbClr val="008000"/>
                </a:solidFill>
              </a:rPr>
              <a:t>Health Codes</a:t>
            </a:r>
          </a:p>
          <a:p>
            <a:pPr marL="514350" indent="-514350">
              <a:buClr>
                <a:schemeClr val="accent3">
                  <a:lumMod val="50000"/>
                </a:schemeClr>
              </a:buClr>
              <a:buAutoNum type="arabicPeriod"/>
            </a:pPr>
            <a:r>
              <a:rPr lang="en-US" dirty="0" smtClean="0">
                <a:solidFill>
                  <a:srgbClr val="008000"/>
                </a:solidFill>
              </a:rPr>
              <a:t>Zoning </a:t>
            </a:r>
          </a:p>
          <a:p>
            <a:pPr marL="514350" indent="-514350">
              <a:buClr>
                <a:schemeClr val="accent3">
                  <a:lumMod val="50000"/>
                </a:schemeClr>
              </a:buClr>
              <a:buAutoNum type="arabicPeriod"/>
            </a:pPr>
            <a:r>
              <a:rPr lang="en-US" dirty="0" smtClean="0">
                <a:solidFill>
                  <a:srgbClr val="008000"/>
                </a:solidFill>
              </a:rPr>
              <a:t>City Ordnances</a:t>
            </a:r>
          </a:p>
          <a:p>
            <a:pPr marL="514350" indent="-514350">
              <a:buAutoNum type="arabicPeriod"/>
            </a:pPr>
            <a:r>
              <a:rPr lang="en-US" dirty="0" smtClean="0"/>
              <a:t>Access to water</a:t>
            </a:r>
          </a:p>
          <a:p>
            <a:pPr marL="514350" indent="-514350">
              <a:buAutoNum type="arabicPeriod"/>
            </a:pPr>
            <a:r>
              <a:rPr lang="en-US" dirty="0" smtClean="0"/>
              <a:t>Access to capital</a:t>
            </a:r>
          </a:p>
          <a:p>
            <a:pPr marL="514350" indent="-514350">
              <a:buClr>
                <a:schemeClr val="accent3">
                  <a:lumMod val="50000"/>
                </a:schemeClr>
              </a:buClr>
              <a:buAutoNum type="arabicPeriod"/>
            </a:pPr>
            <a:r>
              <a:rPr lang="en-US" dirty="0" smtClean="0">
                <a:solidFill>
                  <a:srgbClr val="008000"/>
                </a:solidFill>
              </a:rPr>
              <a:t>Homeowners Associations Restrictions</a:t>
            </a:r>
          </a:p>
          <a:p>
            <a:pPr marL="514350" indent="-514350">
              <a:buAutoNum type="arabicPeriod"/>
            </a:pPr>
            <a:r>
              <a:rPr lang="en-US" dirty="0" smtClean="0"/>
              <a:t>Contamination/Brownfield sites &amp; Redevelopment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riers to U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510"/>
            <a:ext cx="9144000" cy="7035509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2990236" y="1542966"/>
            <a:ext cx="2799357" cy="2184730"/>
          </a:xfrm>
          <a:prstGeom prst="frame">
            <a:avLst>
              <a:gd name="adj1" fmla="val 5264"/>
            </a:avLst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3031201" y="5079491"/>
            <a:ext cx="2799357" cy="819273"/>
          </a:xfrm>
          <a:prstGeom prst="frame">
            <a:avLst>
              <a:gd name="adj1" fmla="val 5264"/>
            </a:avLst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2164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3. Ordinances and Zoning Best Practices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4492"/>
            <a:ext cx="9144000" cy="5533508"/>
          </a:xfrm>
        </p:spPr>
        <p:txBody>
          <a:bodyPr anchor="t">
            <a:normAutofit fontScale="92500" lnSpcReduction="20000"/>
          </a:bodyPr>
          <a:lstStyle/>
          <a:p>
            <a:pPr marL="514350" indent="-514350"/>
            <a:r>
              <a:rPr lang="en-US" dirty="0" smtClean="0"/>
              <a:t>Land disposition</a:t>
            </a:r>
          </a:p>
          <a:p>
            <a:pPr marL="514350" indent="-514350"/>
            <a:endParaRPr lang="en-US" sz="1297" dirty="0" smtClean="0"/>
          </a:p>
          <a:p>
            <a:pPr marL="514350" indent="-514350"/>
            <a:r>
              <a:rPr lang="en-US" dirty="0" smtClean="0"/>
              <a:t>Policies and regulations for UG infrastructure</a:t>
            </a:r>
          </a:p>
          <a:p>
            <a:pPr marL="514350" indent="-514350"/>
            <a:endParaRPr lang="en-US" sz="1297" dirty="0" smtClean="0"/>
          </a:p>
          <a:p>
            <a:pPr marL="514350" indent="-514350"/>
            <a:r>
              <a:rPr lang="en-US" dirty="0" smtClean="0"/>
              <a:t>Adopt UG friendly ordinances for private lands</a:t>
            </a:r>
          </a:p>
          <a:p>
            <a:pPr marL="514350" indent="-514350"/>
            <a:endParaRPr lang="en-US" sz="1297" dirty="0" smtClean="0"/>
          </a:p>
          <a:p>
            <a:pPr marL="514350" indent="-514350"/>
            <a:r>
              <a:rPr lang="en-US" dirty="0" smtClean="0"/>
              <a:t>Use of public lands </a:t>
            </a:r>
          </a:p>
          <a:p>
            <a:pPr marL="514350" indent="-514350"/>
            <a:endParaRPr lang="en-US" sz="1297" dirty="0" smtClean="0"/>
          </a:p>
          <a:p>
            <a:pPr marL="514350" indent="-514350"/>
            <a:r>
              <a:rPr lang="en-US" dirty="0" smtClean="0"/>
              <a:t>Public engagement and education </a:t>
            </a:r>
          </a:p>
          <a:p>
            <a:pPr marL="514350" indent="-514350"/>
            <a:endParaRPr lang="en-US" sz="1412" dirty="0" smtClean="0"/>
          </a:p>
          <a:p>
            <a:pPr marL="514350" indent="-514350"/>
            <a:r>
              <a:rPr lang="en-US" dirty="0" smtClean="0"/>
              <a:t>Political leadership</a:t>
            </a:r>
          </a:p>
          <a:p>
            <a:pPr marL="514350" indent="-514350"/>
            <a:endParaRPr lang="en-US" sz="1412" dirty="0" smtClean="0"/>
          </a:p>
          <a:p>
            <a:pPr marL="514350" indent="-514350"/>
            <a:r>
              <a:rPr lang="en-US" dirty="0" smtClean="0"/>
              <a:t>Create a “One Stop” for food businesses permits</a:t>
            </a:r>
          </a:p>
          <a:p>
            <a:pPr marL="514350" indent="-514350"/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sz="1946" dirty="0" smtClean="0"/>
              <a:t>											</a:t>
            </a:r>
            <a:endParaRPr lang="en-US" sz="2353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128"/>
            <a:ext cx="9144000" cy="873891"/>
          </a:xfrm>
        </p:spPr>
        <p:txBody>
          <a:bodyPr>
            <a:normAutofit/>
          </a:bodyPr>
          <a:lstStyle/>
          <a:p>
            <a:r>
              <a:rPr lang="en-US" u="sng" dirty="0" smtClean="0"/>
              <a:t>3. Ordinances and Zoning Discussion: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0274"/>
            <a:ext cx="9144000" cy="5287726"/>
          </a:xfrm>
        </p:spPr>
        <p:txBody>
          <a:bodyPr>
            <a:normAutofit/>
          </a:bodyPr>
          <a:lstStyle/>
          <a:p>
            <a:r>
              <a:rPr lang="en-US" dirty="0" smtClean="0"/>
              <a:t>Regional Examples: </a:t>
            </a:r>
            <a:r>
              <a:rPr lang="en-US" dirty="0" smtClean="0">
                <a:solidFill>
                  <a:srgbClr val="000000"/>
                </a:solidFill>
              </a:rPr>
              <a:t>Larry</a:t>
            </a:r>
          </a:p>
          <a:p>
            <a:pPr lvl="1"/>
            <a:r>
              <a:rPr lang="en-US" dirty="0" smtClean="0"/>
              <a:t>Ordinance 2012-00908: Mobile Vending</a:t>
            </a:r>
          </a:p>
          <a:p>
            <a:pPr lvl="1"/>
            <a:r>
              <a:rPr lang="en-US" dirty="0" smtClean="0"/>
              <a:t>Ordinance 2010-00098: Primary &amp; Ancillary Gardening</a:t>
            </a:r>
          </a:p>
          <a:p>
            <a:endParaRPr lang="en-US" dirty="0" smtClean="0"/>
          </a:p>
          <a:p>
            <a:r>
              <a:rPr lang="en-US" dirty="0" smtClean="0"/>
              <a:t>Minneapolis Staple Food Ordinance, T. 10, C. 203:</a:t>
            </a:r>
          </a:p>
          <a:p>
            <a:pPr lvl="1"/>
            <a:r>
              <a:rPr lang="en-US" dirty="0" smtClean="0"/>
              <a:t>Ensures that grocery stores provide a minimum selection of healthy food options.</a:t>
            </a:r>
          </a:p>
          <a:p>
            <a:endParaRPr lang="en-US" dirty="0" smtClean="0"/>
          </a:p>
          <a:p>
            <a:r>
              <a:rPr lang="en-US" dirty="0" smtClean="0"/>
              <a:t>Questions, Comments, &amp; Challenges?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3891"/>
          </a:xfrm>
        </p:spPr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</a:rPr>
              <a:t>Innovation Product SCANs: Background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673"/>
            <a:ext cx="9144000" cy="573832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900" dirty="0" smtClean="0">
                <a:solidFill>
                  <a:srgbClr val="000000"/>
                </a:solidFill>
              </a:rPr>
              <a:t>Urban Agriculture: Best Practices and Possibilities (2012)</a:t>
            </a:r>
          </a:p>
          <a:p>
            <a:pPr marL="914400" lvl="1" indent="-514350">
              <a:buFont typeface="Arial"/>
              <a:buChar char="•"/>
            </a:pPr>
            <a:r>
              <a:rPr lang="en-US" sz="2900" dirty="0" smtClean="0">
                <a:solidFill>
                  <a:srgbClr val="000000"/>
                </a:solidFill>
              </a:rPr>
              <a:t>29 USDN members, online survey, &amp; 8 follow up f2f interviews</a:t>
            </a:r>
          </a:p>
          <a:p>
            <a:pPr marL="914400" lvl="1" indent="-514350">
              <a:buNone/>
            </a:pPr>
            <a:endParaRPr lang="en-US" sz="2900" dirty="0" smtClean="0">
              <a:solidFill>
                <a:srgbClr val="000000"/>
              </a:solidFill>
            </a:endParaRPr>
          </a:p>
          <a:p>
            <a:pPr marL="514350" indent="-514350">
              <a:buAutoNum type="arabicPeriod"/>
            </a:pPr>
            <a:r>
              <a:rPr lang="en-US" sz="2900" dirty="0" smtClean="0">
                <a:solidFill>
                  <a:srgbClr val="000000"/>
                </a:solidFill>
              </a:rPr>
              <a:t>City Food Policy and Programs: Lessons Harvested from    an Emerging Field (2012)</a:t>
            </a:r>
          </a:p>
          <a:p>
            <a:pPr marL="914400" lvl="1" indent="-514350">
              <a:buFont typeface="Arial"/>
              <a:buChar char="•"/>
            </a:pPr>
            <a:r>
              <a:rPr lang="en-US" sz="2900" dirty="0" smtClean="0">
                <a:solidFill>
                  <a:srgbClr val="000000"/>
                </a:solidFill>
              </a:rPr>
              <a:t>13 Cites, 15 interviews with USDN members</a:t>
            </a:r>
          </a:p>
          <a:p>
            <a:pPr marL="514350" indent="-514350">
              <a:buNone/>
            </a:pPr>
            <a:endParaRPr lang="en-US" sz="2900" dirty="0" smtClean="0">
              <a:solidFill>
                <a:srgbClr val="000000"/>
              </a:solidFill>
            </a:endParaRPr>
          </a:p>
          <a:p>
            <a:pPr marL="514350" indent="-514350">
              <a:buNone/>
            </a:pPr>
            <a:r>
              <a:rPr lang="en-US" sz="2900" dirty="0" smtClean="0">
                <a:solidFill>
                  <a:srgbClr val="000000"/>
                </a:solidFill>
              </a:rPr>
              <a:t>3. North American Food Sector, Part Two: Roadmap for City Food Sector Innovation &amp; Investment (2013)</a:t>
            </a:r>
          </a:p>
          <a:p>
            <a:pPr marL="914400" lvl="1" indent="-514350">
              <a:buFont typeface="Arial"/>
              <a:buChar char="•"/>
            </a:pPr>
            <a:r>
              <a:rPr lang="en-US" sz="2900" dirty="0" smtClean="0">
                <a:solidFill>
                  <a:srgbClr val="000000"/>
                </a:solidFill>
              </a:rPr>
              <a:t>Literature review &amp; developed a road map (how to guide) based on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855"/>
          </a:xfrm>
        </p:spPr>
        <p:txBody>
          <a:bodyPr/>
          <a:lstStyle/>
          <a:p>
            <a:r>
              <a:rPr lang="en-US" b="1" u="sng" dirty="0" smtClean="0"/>
              <a:t>Agenda Day 2: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8710"/>
            <a:ext cx="9144000" cy="577929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8:15: Breakfast</a:t>
            </a:r>
          </a:p>
          <a:p>
            <a:pPr>
              <a:buNone/>
            </a:pPr>
            <a:r>
              <a:rPr lang="en-US" dirty="0" smtClean="0"/>
              <a:t>8:45-9:45: Urban Ag Session 4: Food Policy Councils</a:t>
            </a:r>
          </a:p>
          <a:p>
            <a:pPr>
              <a:buNone/>
            </a:pPr>
            <a:r>
              <a:rPr lang="en-US" dirty="0" smtClean="0"/>
              <a:t>9:45-10:30: Urban Ag: Identify urban ag best practices members can </a:t>
            </a:r>
          </a:p>
          <a:p>
            <a:pPr>
              <a:buNone/>
            </a:pPr>
            <a:r>
              <a:rPr lang="en-US" dirty="0" smtClean="0"/>
              <a:t>                      do in their own communities; Dissemination Plans to   </a:t>
            </a:r>
          </a:p>
          <a:p>
            <a:pPr>
              <a:buNone/>
            </a:pPr>
            <a:r>
              <a:rPr lang="en-US" dirty="0" smtClean="0"/>
              <a:t>                      other OKI USDN members;  other OKI  cities/jurisdictions      </a:t>
            </a:r>
          </a:p>
          <a:p>
            <a:pPr>
              <a:buNone/>
            </a:pPr>
            <a:r>
              <a:rPr lang="en-US" dirty="0" smtClean="0"/>
              <a:t>                      and Midwest Regional Sustainability Summit June 2016 </a:t>
            </a:r>
          </a:p>
          <a:p>
            <a:pPr>
              <a:buNone/>
            </a:pPr>
            <a:r>
              <a:rPr lang="en-US" dirty="0" smtClean="0"/>
              <a:t>10:30-11:00: Break</a:t>
            </a:r>
          </a:p>
          <a:p>
            <a:pPr>
              <a:buNone/>
            </a:pPr>
            <a:r>
              <a:rPr lang="en-US" dirty="0" smtClean="0"/>
              <a:t>11:00-12:30:  USDN Pilot Project/OKI Business Meeting</a:t>
            </a:r>
          </a:p>
          <a:p>
            <a:pPr>
              <a:buNone/>
            </a:pPr>
            <a:r>
              <a:rPr lang="en-US" dirty="0" smtClean="0"/>
              <a:t>				      Urban Ag Break Out Session</a:t>
            </a:r>
          </a:p>
          <a:p>
            <a:pPr>
              <a:buNone/>
            </a:pPr>
            <a:r>
              <a:rPr lang="en-US" dirty="0" smtClean="0"/>
              <a:t>12:30-1:30: Lunch</a:t>
            </a:r>
          </a:p>
          <a:p>
            <a:pPr>
              <a:buNone/>
            </a:pPr>
            <a:r>
              <a:rPr lang="en-US" dirty="0" smtClean="0"/>
              <a:t>1:30-2:30: Small Discussions</a:t>
            </a:r>
          </a:p>
          <a:p>
            <a:pPr>
              <a:buNone/>
            </a:pPr>
            <a:r>
              <a:rPr lang="en-US" dirty="0" smtClean="0"/>
              <a:t>		                  a. Funding a Sustainability Program</a:t>
            </a:r>
          </a:p>
          <a:p>
            <a:pPr>
              <a:buNone/>
            </a:pPr>
            <a:r>
              <a:rPr lang="en-US" dirty="0" smtClean="0"/>
              <a:t>		                  b. Climate Adaptation Efforts</a:t>
            </a:r>
          </a:p>
          <a:p>
            <a:pPr>
              <a:buNone/>
            </a:pPr>
            <a:r>
              <a:rPr lang="en-US" dirty="0" smtClean="0"/>
              <a:t>2:30-3:00 Closing Session – next steps</a:t>
            </a:r>
          </a:p>
          <a:p>
            <a:pPr>
              <a:buNone/>
            </a:pPr>
            <a:r>
              <a:rPr lang="en-US" dirty="0" smtClean="0"/>
              <a:t>3:00-4:00 Optional: Open Discussion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0237"/>
          </a:xfrm>
        </p:spPr>
        <p:txBody>
          <a:bodyPr/>
          <a:lstStyle/>
          <a:p>
            <a:r>
              <a:rPr lang="en-US" u="sng" dirty="0" smtClean="0"/>
              <a:t>4. Food Policy Councils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3328"/>
            <a:ext cx="9144000" cy="5724672"/>
          </a:xfrm>
        </p:spPr>
        <p:txBody>
          <a:bodyPr/>
          <a:lstStyle/>
          <a:p>
            <a:r>
              <a:rPr lang="en-US" b="1" dirty="0" smtClean="0"/>
              <a:t>FPC</a:t>
            </a:r>
            <a:r>
              <a:rPr lang="en-US" dirty="0" smtClean="0"/>
              <a:t> – provide a place to discuss and plan a city’s or regions food system and changes to these systems.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Brings together stakeholders from diverse food related sectors to develop policy recommendations.</a:t>
            </a:r>
          </a:p>
          <a:p>
            <a:endParaRPr lang="en-US" dirty="0" smtClean="0"/>
          </a:p>
          <a:p>
            <a:r>
              <a:rPr lang="en-US" dirty="0" smtClean="0"/>
              <a:t>Examples of Stakeholders and Partners…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Issues for FP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087"/>
            <a:ext cx="9144000" cy="583791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8710"/>
          </a:xfrm>
        </p:spPr>
        <p:txBody>
          <a:bodyPr>
            <a:normAutofit/>
          </a:bodyPr>
          <a:lstStyle/>
          <a:p>
            <a:pPr algn="l"/>
            <a:r>
              <a:rPr lang="en-US" sz="3700" u="sng" dirty="0" smtClean="0"/>
              <a:t>4. Top Issues that Food Policy Councils Address</a:t>
            </a:r>
            <a:endParaRPr lang="en-US" sz="3700" u="sng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147940"/>
            <a:ext cx="9144000" cy="884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PC regional Map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945515"/>
          </a:xfrm>
          <a:prstGeom prst="rect">
            <a:avLst/>
          </a:prstGeom>
        </p:spPr>
      </p:pic>
      <p:pic>
        <p:nvPicPr>
          <p:cNvPr id="5" name="Picture 4" descr="Food Policy Map Legen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540210" cy="201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0"/>
            <a:ext cx="9042400" cy="869761"/>
          </a:xfrm>
        </p:spPr>
        <p:txBody>
          <a:bodyPr/>
          <a:lstStyle/>
          <a:p>
            <a:r>
              <a:rPr lang="en-US" u="sng" dirty="0" smtClean="0"/>
              <a:t>4. Factors Promoting FPCs</a:t>
            </a:r>
            <a:endParaRPr lang="en-US" u="sng" dirty="0"/>
          </a:p>
        </p:txBody>
      </p:sp>
      <p:pic>
        <p:nvPicPr>
          <p:cNvPr id="4" name="Picture 3" descr="Factor$ in Promoting UA:FP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173488"/>
            <a:ext cx="9042400" cy="5670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5619"/>
          </a:xfrm>
        </p:spPr>
        <p:txBody>
          <a:bodyPr/>
          <a:lstStyle/>
          <a:p>
            <a:r>
              <a:rPr lang="en-US" u="sng" dirty="0" smtClean="0"/>
              <a:t>4. Bureaucratic Locations of FPC</a:t>
            </a:r>
            <a:endParaRPr lang="en-US" u="sng" dirty="0"/>
          </a:p>
        </p:txBody>
      </p:sp>
      <p:pic>
        <p:nvPicPr>
          <p:cNvPr id="4" name="Picture 3" descr="Bureaucratic Locations of FP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618"/>
            <a:ext cx="9143999" cy="605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4. Toronto: Governance &amp; FPC </a:t>
            </a:r>
            <a:endParaRPr lang="en-US" u="sng" dirty="0"/>
          </a:p>
        </p:txBody>
      </p:sp>
      <p:pic>
        <p:nvPicPr>
          <p:cNvPr id="5" name="Picture 4" descr="FPC Gov Structure Ex 4 (Tor)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54" y="1095720"/>
            <a:ext cx="7492931" cy="576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1738"/>
          </a:xfrm>
        </p:spPr>
        <p:txBody>
          <a:bodyPr/>
          <a:lstStyle/>
          <a:p>
            <a:r>
              <a:rPr lang="en-US" u="sng" dirty="0" smtClean="0"/>
              <a:t>4. LA: Governance &amp; FPC </a:t>
            </a:r>
            <a:endParaRPr lang="en-US" u="sng" dirty="0"/>
          </a:p>
        </p:txBody>
      </p:sp>
      <p:pic>
        <p:nvPicPr>
          <p:cNvPr id="5" name="Picture 4" descr="FPC Gov Structure Ex 1 (LA)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11" y="1421112"/>
            <a:ext cx="9128632" cy="4943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4. FPC Best Practices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9110"/>
            <a:ext cx="9144000" cy="5478890"/>
          </a:xfrm>
        </p:spPr>
        <p:txBody>
          <a:bodyPr/>
          <a:lstStyle/>
          <a:p>
            <a:pPr marL="514350" indent="-514350"/>
            <a:r>
              <a:rPr lang="en-US" dirty="0" smtClean="0"/>
              <a:t>Determine FPC goals and priorities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Locate FPC within municipal government</a:t>
            </a:r>
          </a:p>
          <a:p>
            <a:pPr marL="914400" lvl="1" indent="-514350"/>
            <a:r>
              <a:rPr lang="en-US" dirty="0" smtClean="0"/>
              <a:t>Close to the mayors office</a:t>
            </a:r>
          </a:p>
          <a:p>
            <a:pPr marL="914400" lvl="1" indent="-514350"/>
            <a:r>
              <a:rPr lang="en-US" dirty="0" smtClean="0"/>
              <a:t>In a location that promotes cross agency collaboration</a:t>
            </a:r>
          </a:p>
          <a:p>
            <a:pPr marL="914400" lvl="1" indent="-514350"/>
            <a:endParaRPr lang="en-US" dirty="0" smtClean="0"/>
          </a:p>
          <a:p>
            <a:pPr marL="514350" indent="-514350"/>
            <a:r>
              <a:rPr lang="en-US" dirty="0" smtClean="0"/>
              <a:t>Start with and use existing metrics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Take advantage of all funding sources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855"/>
          </a:xfrm>
        </p:spPr>
        <p:txBody>
          <a:bodyPr/>
          <a:lstStyle/>
          <a:p>
            <a:r>
              <a:rPr lang="en-US" u="sng" dirty="0" smtClean="0"/>
              <a:t>4. FPC Metrics</a:t>
            </a:r>
            <a:endParaRPr lang="en-US" u="sng" dirty="0"/>
          </a:p>
        </p:txBody>
      </p:sp>
      <p:pic>
        <p:nvPicPr>
          <p:cNvPr id="4" name="Picture 3" descr="Commonly Tracked Food Metric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136"/>
            <a:ext cx="9144000" cy="561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9473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Four Areas: </a:t>
            </a:r>
            <a:r>
              <a:rPr lang="en-US" u="sng" dirty="0" smtClean="0"/>
              <a:t>Outline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4492"/>
            <a:ext cx="9144000" cy="553350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Equity &amp; Inclusion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Access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Zoning &amp; Ordinances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Food Policy Councils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Local Story (5)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Best practices, Solutions, and Approaches (20-25)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Regional Examples &amp; Group Discussion (30+)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7546"/>
          </a:xfrm>
        </p:spPr>
        <p:txBody>
          <a:bodyPr/>
          <a:lstStyle/>
          <a:p>
            <a:r>
              <a:rPr lang="en-US" u="sng" dirty="0" smtClean="0"/>
              <a:t>Food Policy Councils Discussion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983"/>
            <a:ext cx="9144000" cy="5711017"/>
          </a:xfrm>
        </p:spPr>
        <p:txBody>
          <a:bodyPr/>
          <a:lstStyle/>
          <a:p>
            <a:r>
              <a:rPr lang="en-US" dirty="0" smtClean="0"/>
              <a:t>Regional Example – </a:t>
            </a:r>
            <a:r>
              <a:rPr lang="en-US" dirty="0" smtClean="0">
                <a:solidFill>
                  <a:srgbClr val="000000"/>
                </a:solidFill>
              </a:rPr>
              <a:t>Angie Carl &amp; David H.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Questions &amp; Comments?</a:t>
            </a:r>
            <a:endParaRPr lang="en-US" dirty="0"/>
          </a:p>
        </p:txBody>
      </p:sp>
      <p:pic>
        <p:nvPicPr>
          <p:cNvPr id="4" name="Picture 3" descr="Tor FPC Graphi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425" y="1781989"/>
            <a:ext cx="4405576" cy="507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5. Next Steps &amp; Dissemination Plans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351"/>
            <a:ext cx="9144000" cy="5532649"/>
          </a:xfrm>
        </p:spPr>
        <p:txBody>
          <a:bodyPr/>
          <a:lstStyle/>
          <a:p>
            <a:r>
              <a:rPr lang="en-US" dirty="0" smtClean="0"/>
              <a:t>Implementation by OKI Members</a:t>
            </a:r>
          </a:p>
          <a:p>
            <a:endParaRPr lang="en-US" dirty="0" smtClean="0"/>
          </a:p>
          <a:p>
            <a:r>
              <a:rPr lang="en-US" dirty="0" smtClean="0"/>
              <a:t>Electronic Dissemination</a:t>
            </a:r>
          </a:p>
          <a:p>
            <a:endParaRPr lang="en-US" dirty="0" smtClean="0"/>
          </a:p>
          <a:p>
            <a:r>
              <a:rPr lang="en-US" dirty="0" smtClean="0"/>
              <a:t>Midwest Regional Sustainability Summit                               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&amp; Other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1738"/>
          </a:xfrm>
        </p:spPr>
        <p:txBody>
          <a:bodyPr/>
          <a:lstStyle/>
          <a:p>
            <a:r>
              <a:rPr lang="en-US" u="sng" dirty="0" smtClean="0"/>
              <a:t>Bonus Slides for Additional References</a:t>
            </a:r>
            <a:endParaRPr lang="en-US" u="sng" dirty="0"/>
          </a:p>
        </p:txBody>
      </p:sp>
      <p:pic>
        <p:nvPicPr>
          <p:cNvPr id="4" name="Picture 3" descr="Food Hub Ex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88" y="875544"/>
            <a:ext cx="7315200" cy="5996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61738"/>
            <a:ext cx="17959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Food </a:t>
            </a:r>
          </a:p>
          <a:p>
            <a:r>
              <a:rPr lang="en-US" sz="4000" dirty="0" smtClean="0"/>
              <a:t>Hub</a:t>
            </a:r>
          </a:p>
          <a:p>
            <a:r>
              <a:rPr lang="en-US" sz="4000" dirty="0" smtClean="0"/>
              <a:t>Graphic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8790"/>
          </a:xfrm>
        </p:spPr>
        <p:txBody>
          <a:bodyPr/>
          <a:lstStyle/>
          <a:p>
            <a:r>
              <a:rPr lang="en-US" u="sng" dirty="0" smtClean="0"/>
              <a:t>Human Assets &amp; Capital Metrics</a:t>
            </a:r>
            <a:endParaRPr lang="en-US" dirty="0"/>
          </a:p>
        </p:txBody>
      </p:sp>
      <p:pic>
        <p:nvPicPr>
          <p:cNvPr id="5" name="Picture 4" descr="Human Capital and Metric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40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6862"/>
            <a:ext cx="9144000" cy="1143000"/>
          </a:xfrm>
        </p:spPr>
        <p:txBody>
          <a:bodyPr/>
          <a:lstStyle/>
          <a:p>
            <a:r>
              <a:rPr lang="en-US" u="sng" dirty="0" smtClean="0"/>
              <a:t>Financial Assets &amp; Capital Metrics</a:t>
            </a:r>
            <a:endParaRPr lang="en-US" u="sng" dirty="0"/>
          </a:p>
        </p:txBody>
      </p:sp>
      <p:pic>
        <p:nvPicPr>
          <p:cNvPr id="5" name="Picture 4" descr="Financial &amp; Metric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332"/>
            <a:ext cx="9144000" cy="6011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Social Assets &amp; Capital Metrics</a:t>
            </a:r>
            <a:endParaRPr lang="en-US" dirty="0"/>
          </a:p>
        </p:txBody>
      </p:sp>
      <p:pic>
        <p:nvPicPr>
          <p:cNvPr id="4" name="Picture 3" descr="Social Capital &amp; Metric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1975"/>
          </a:xfrm>
        </p:spPr>
        <p:txBody>
          <a:bodyPr/>
          <a:lstStyle/>
          <a:p>
            <a:r>
              <a:rPr lang="en-US" u="sng" dirty="0" smtClean="0"/>
              <a:t>Physical Assets &amp; Capital Metrics</a:t>
            </a:r>
            <a:endParaRPr lang="en-US" dirty="0"/>
          </a:p>
        </p:txBody>
      </p:sp>
      <p:pic>
        <p:nvPicPr>
          <p:cNvPr id="4" name="Picture 3" descr="Physical &amp; Metric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457"/>
            <a:ext cx="9144000" cy="5648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6856"/>
          </a:xfrm>
        </p:spPr>
        <p:txBody>
          <a:bodyPr/>
          <a:lstStyle/>
          <a:p>
            <a:r>
              <a:rPr lang="en-US" u="sng" dirty="0" smtClean="0"/>
              <a:t>Natural Assets &amp; Capital Metrics</a:t>
            </a:r>
            <a:endParaRPr lang="en-US" dirty="0"/>
          </a:p>
        </p:txBody>
      </p:sp>
      <p:pic>
        <p:nvPicPr>
          <p:cNvPr id="4" name="Picture 3" descr="Natural &amp; Metric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457"/>
            <a:ext cx="9144000" cy="5648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7546"/>
          </a:xfrm>
        </p:spPr>
        <p:txBody>
          <a:bodyPr/>
          <a:lstStyle/>
          <a:p>
            <a:r>
              <a:rPr lang="en-US" u="sng" dirty="0" smtClean="0"/>
              <a:t>Minneapolis Ordinance 10(203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minneapolos 10(203) detail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546"/>
            <a:ext cx="9144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1201"/>
          </a:xfrm>
        </p:spPr>
        <p:txBody>
          <a:bodyPr/>
          <a:lstStyle/>
          <a:p>
            <a:r>
              <a:rPr lang="en-US" u="sng" dirty="0" smtClean="0"/>
              <a:t>Minneapolis Ordinance 10(203)</a:t>
            </a:r>
            <a:endParaRPr lang="en-US" dirty="0"/>
          </a:p>
        </p:txBody>
      </p:sp>
      <p:pic>
        <p:nvPicPr>
          <p:cNvPr id="4" name="Picture 3" descr="minneapolos 10(203) detail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200150"/>
            <a:ext cx="904875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DA plant_hardiness_zones.jpg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448506" y="2198383"/>
            <a:ext cx="1242642" cy="1174292"/>
          </a:xfrm>
          <a:custGeom>
            <a:avLst/>
            <a:gdLst>
              <a:gd name="connsiteX0" fmla="*/ 1160710 w 1242642"/>
              <a:gd name="connsiteY0" fmla="*/ 27309 h 1174292"/>
              <a:gd name="connsiteX1" fmla="*/ 150210 w 1242642"/>
              <a:gd name="connsiteY1" fmla="*/ 177509 h 1174292"/>
              <a:gd name="connsiteX2" fmla="*/ 0 w 1242642"/>
              <a:gd name="connsiteY2" fmla="*/ 1174292 h 1174292"/>
              <a:gd name="connsiteX3" fmla="*/ 1065122 w 1242642"/>
              <a:gd name="connsiteY3" fmla="*/ 1065056 h 1174292"/>
              <a:gd name="connsiteX4" fmla="*/ 1242642 w 1242642"/>
              <a:gd name="connsiteY4" fmla="*/ 0 h 1174292"/>
              <a:gd name="connsiteX5" fmla="*/ 1106088 w 1242642"/>
              <a:gd name="connsiteY5" fmla="*/ 0 h 117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642" h="1174292">
                <a:moveTo>
                  <a:pt x="1160710" y="27309"/>
                </a:moveTo>
                <a:lnTo>
                  <a:pt x="150210" y="177509"/>
                </a:lnTo>
                <a:lnTo>
                  <a:pt x="0" y="1174292"/>
                </a:lnTo>
                <a:lnTo>
                  <a:pt x="1065122" y="1065056"/>
                </a:lnTo>
                <a:lnTo>
                  <a:pt x="1242642" y="0"/>
                </a:lnTo>
                <a:lnTo>
                  <a:pt x="1106088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3790063" cy="1447383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Recommendations for UA Policies</a:t>
            </a:r>
            <a:endParaRPr lang="en-US" sz="3600" u="sng" dirty="0"/>
          </a:p>
        </p:txBody>
      </p:sp>
      <p:pic>
        <p:nvPicPr>
          <p:cNvPr id="4" name="Picture 3" descr="Reccomendations for UG Polici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063" y="0"/>
            <a:ext cx="5353938" cy="6893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582"/>
          </a:xfrm>
        </p:spPr>
        <p:txBody>
          <a:bodyPr/>
          <a:lstStyle/>
          <a:p>
            <a:r>
              <a:rPr lang="en-US" u="sng" dirty="0" smtClean="0"/>
              <a:t>Suggested Municipal Policies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5455"/>
            <a:ext cx="9144000" cy="54925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Enact institutional purchasing policies</a:t>
            </a:r>
          </a:p>
          <a:p>
            <a:endParaRPr lang="en-US" dirty="0" smtClean="0"/>
          </a:p>
          <a:p>
            <a:r>
              <a:rPr lang="en-US" dirty="0" smtClean="0"/>
              <a:t>Play an organizing role for these local purchasing policies with schools, colleges, senior centers, hospitals, etc.</a:t>
            </a:r>
          </a:p>
          <a:p>
            <a:endParaRPr lang="en-US" dirty="0" smtClean="0"/>
          </a:p>
          <a:p>
            <a:r>
              <a:rPr lang="en-US" dirty="0" smtClean="0"/>
              <a:t>Adopt mobile foodservice and retail to increase access to healthy foods</a:t>
            </a:r>
          </a:p>
          <a:p>
            <a:endParaRPr lang="en-US" dirty="0" smtClean="0"/>
          </a:p>
          <a:p>
            <a:r>
              <a:rPr lang="en-US" dirty="0" smtClean="0"/>
              <a:t>Help start FPC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5819"/>
          </a:xfrm>
        </p:spPr>
        <p:txBody>
          <a:bodyPr/>
          <a:lstStyle/>
          <a:p>
            <a:r>
              <a:rPr lang="en-US" u="sng" dirty="0" smtClean="0"/>
              <a:t>Suggested Municipal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1801"/>
            <a:ext cx="9144000" cy="5506199"/>
          </a:xfrm>
        </p:spPr>
        <p:txBody>
          <a:bodyPr/>
          <a:lstStyle/>
          <a:p>
            <a:r>
              <a:rPr lang="en-US" dirty="0" smtClean="0"/>
              <a:t>Establish Online Aggregation of Small Producers</a:t>
            </a:r>
          </a:p>
          <a:p>
            <a:pPr lvl="1"/>
            <a:r>
              <a:rPr lang="en-US" dirty="0" smtClean="0"/>
              <a:t>This is a “many” to “few” model.</a:t>
            </a:r>
          </a:p>
          <a:p>
            <a:pPr lvl="1"/>
            <a:r>
              <a:rPr lang="en-US" dirty="0" smtClean="0"/>
              <a:t>Requires large amount of small, qualified producers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Facilitate micro-lending and slow money models for loans and investment</a:t>
            </a:r>
          </a:p>
          <a:p>
            <a:endParaRPr lang="en-US" dirty="0" smtClean="0"/>
          </a:p>
          <a:p>
            <a:r>
              <a:rPr lang="en-US" dirty="0" smtClean="0"/>
              <a:t>Locate Food Hubs and other smaller food businesses near by incubators and prep kitchens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510"/>
          </a:xfrm>
        </p:spPr>
        <p:txBody>
          <a:bodyPr/>
          <a:lstStyle/>
          <a:p>
            <a:r>
              <a:rPr lang="en-US" u="sng" dirty="0" smtClean="0"/>
              <a:t>FPC Areas of Focus - Examples</a:t>
            </a:r>
            <a:endParaRPr lang="en-US" u="sng" dirty="0"/>
          </a:p>
        </p:txBody>
      </p:sp>
      <p:pic>
        <p:nvPicPr>
          <p:cNvPr id="4" name="Picture 3" descr="Common Areas of Focus for Urban FP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510"/>
            <a:ext cx="9144000" cy="5929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855"/>
          </a:xfrm>
        </p:spPr>
        <p:txBody>
          <a:bodyPr/>
          <a:lstStyle/>
          <a:p>
            <a:r>
              <a:rPr lang="en-US" u="sng" dirty="0" smtClean="0"/>
              <a:t>Urban Agriculture: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855"/>
            <a:ext cx="9144000" cy="5943145"/>
          </a:xfrm>
        </p:spPr>
        <p:txBody>
          <a:bodyPr>
            <a:normAutofit/>
          </a:bodyPr>
          <a:lstStyle/>
          <a:p>
            <a:r>
              <a:rPr lang="en-US" dirty="0" smtClean="0"/>
              <a:t>Is one component of local food systems, defined as, “the growing, processing, and distribution of food and other products through intensive plant cultivation and animal husbandry </a:t>
            </a:r>
            <a:r>
              <a:rPr lang="en-US" b="1" u="sng" dirty="0" smtClean="0"/>
              <a:t>in and around cities</a:t>
            </a:r>
            <a:r>
              <a:rPr lang="en-US" dirty="0" smtClean="0"/>
              <a:t>.” (Bailkey &amp; Nasr, 2000).</a:t>
            </a:r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Scale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 Supply Chain Perspective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Food Syste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111" y="-1"/>
            <a:ext cx="9412111" cy="687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1298</Words>
  <Application>Microsoft Office PowerPoint</Application>
  <PresentationFormat>On-screen Show (4:3)</PresentationFormat>
  <Paragraphs>292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Batang</vt:lpstr>
      <vt:lpstr>ＭＳ Ｐゴシック</vt:lpstr>
      <vt:lpstr>Arial</vt:lpstr>
      <vt:lpstr>Calibri</vt:lpstr>
      <vt:lpstr>Office Theme</vt:lpstr>
      <vt:lpstr>OKI Regional Sustainability Director’s Network 2015 Annual Meeting --- Agenda Day 1 </vt:lpstr>
      <vt:lpstr> </vt:lpstr>
      <vt:lpstr>Introduction</vt:lpstr>
      <vt:lpstr>Innovation Product SCANs: Background</vt:lpstr>
      <vt:lpstr>Four Areas: Outline</vt:lpstr>
      <vt:lpstr>PowerPoint Presentation</vt:lpstr>
      <vt:lpstr>Urban Agriculture:</vt:lpstr>
      <vt:lpstr>PowerPoint Presentation</vt:lpstr>
      <vt:lpstr>PowerPoint Presentation</vt:lpstr>
      <vt:lpstr>PowerPoint Presentation</vt:lpstr>
      <vt:lpstr>Common Forms of Urban Agriculture</vt:lpstr>
      <vt:lpstr>PowerPoint Presentation</vt:lpstr>
      <vt:lpstr>Quick Discussion</vt:lpstr>
      <vt:lpstr>1. Equity and Inclusion</vt:lpstr>
      <vt:lpstr>1. Equity &amp; Inclusion: Process</vt:lpstr>
      <vt:lpstr>1. Equity and Inclusion: Assets &amp; Forms of Capital</vt:lpstr>
      <vt:lpstr>PowerPoint Presentation</vt:lpstr>
      <vt:lpstr>PowerPoint Presentation</vt:lpstr>
      <vt:lpstr>PowerPoint Presentation</vt:lpstr>
      <vt:lpstr>PowerPoint Presentation</vt:lpstr>
      <vt:lpstr> 1. Equity &amp; Inclusion: The Share Economy  </vt:lpstr>
      <vt:lpstr>1. Equity and Inclusion: Discussion</vt:lpstr>
      <vt:lpstr>2. Access to Healthy Food</vt:lpstr>
      <vt:lpstr>PowerPoint Presentation</vt:lpstr>
      <vt:lpstr>PowerPoint Presentation</vt:lpstr>
      <vt:lpstr>PowerPoint Presentation</vt:lpstr>
      <vt:lpstr>2. Access Indicators &amp; Metrics</vt:lpstr>
      <vt:lpstr>2. Access Best Practices &amp; Solutions:</vt:lpstr>
      <vt:lpstr>PowerPoint Presentation</vt:lpstr>
      <vt:lpstr>PowerPoint Presentation</vt:lpstr>
      <vt:lpstr>PowerPoint Presentation</vt:lpstr>
      <vt:lpstr>PowerPoint Presentation</vt:lpstr>
      <vt:lpstr>2. Healthy Food Access Discussion</vt:lpstr>
      <vt:lpstr>3. City Ordinances and Zoning Regulations</vt:lpstr>
      <vt:lpstr>3. Ordinances &amp; Zoning: College Hill</vt:lpstr>
      <vt:lpstr>3. Ordinances and Zoning</vt:lpstr>
      <vt:lpstr>PowerPoint Presentation</vt:lpstr>
      <vt:lpstr>3. Ordinances and Zoning Best Practices</vt:lpstr>
      <vt:lpstr>3. Ordinances and Zoning Discussion:</vt:lpstr>
      <vt:lpstr>Agenda Day 2:</vt:lpstr>
      <vt:lpstr>4. Food Policy Councils</vt:lpstr>
      <vt:lpstr>4. Top Issues that Food Policy Councils Address</vt:lpstr>
      <vt:lpstr>PowerPoint Presentation</vt:lpstr>
      <vt:lpstr>4. Factors Promoting FPCs</vt:lpstr>
      <vt:lpstr>4. Bureaucratic Locations of FPC</vt:lpstr>
      <vt:lpstr>4. Toronto: Governance &amp; FPC </vt:lpstr>
      <vt:lpstr>4. LA: Governance &amp; FPC </vt:lpstr>
      <vt:lpstr>4. FPC Best Practices</vt:lpstr>
      <vt:lpstr>4. FPC Metrics</vt:lpstr>
      <vt:lpstr>Food Policy Councils Discussion</vt:lpstr>
      <vt:lpstr>5. Next Steps &amp; Dissemination Plans</vt:lpstr>
      <vt:lpstr>Bonus Slides for Additional References</vt:lpstr>
      <vt:lpstr>Human Assets &amp; Capital Metrics</vt:lpstr>
      <vt:lpstr>Financial Assets &amp; Capital Metrics</vt:lpstr>
      <vt:lpstr>Social Assets &amp; Capital Metrics</vt:lpstr>
      <vt:lpstr>Physical Assets &amp; Capital Metrics</vt:lpstr>
      <vt:lpstr>Natural Assets &amp; Capital Metrics</vt:lpstr>
      <vt:lpstr>Minneapolis Ordinance 10(203)</vt:lpstr>
      <vt:lpstr>Minneapolis Ordinance 10(203)</vt:lpstr>
      <vt:lpstr>Recommendations for UA Policies</vt:lpstr>
      <vt:lpstr>Suggested Municipal Policies</vt:lpstr>
      <vt:lpstr>Suggested Municipal Policies</vt:lpstr>
      <vt:lpstr>FPC Areas of Focus - Examples</vt:lpstr>
    </vt:vector>
  </TitlesOfParts>
  <Company>RAW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R. Alan Wight</dc:creator>
  <cp:lastModifiedBy>Falkin, Larry</cp:lastModifiedBy>
  <cp:revision>65</cp:revision>
  <dcterms:created xsi:type="dcterms:W3CDTF">2015-11-06T20:15:25Z</dcterms:created>
  <dcterms:modified xsi:type="dcterms:W3CDTF">2015-12-28T22:03:55Z</dcterms:modified>
</cp:coreProperties>
</file>